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8" r:id="rId1"/>
  </p:sldMasterIdLst>
  <p:notesMasterIdLst>
    <p:notesMasterId r:id="rId46"/>
  </p:notesMasterIdLst>
  <p:handoutMasterIdLst>
    <p:handoutMasterId r:id="rId47"/>
  </p:handoutMasterIdLst>
  <p:sldIdLst>
    <p:sldId id="430" r:id="rId2"/>
    <p:sldId id="472" r:id="rId3"/>
    <p:sldId id="469" r:id="rId4"/>
    <p:sldId id="470" r:id="rId5"/>
    <p:sldId id="512" r:id="rId6"/>
    <p:sldId id="473" r:id="rId7"/>
    <p:sldId id="475" r:id="rId8"/>
    <p:sldId id="474" r:id="rId9"/>
    <p:sldId id="481" r:id="rId10"/>
    <p:sldId id="477" r:id="rId11"/>
    <p:sldId id="478" r:id="rId12"/>
    <p:sldId id="479" r:id="rId13"/>
    <p:sldId id="485" r:id="rId14"/>
    <p:sldId id="486" r:id="rId15"/>
    <p:sldId id="434" r:id="rId16"/>
    <p:sldId id="483" r:id="rId17"/>
    <p:sldId id="487" r:id="rId18"/>
    <p:sldId id="537" r:id="rId19"/>
    <p:sldId id="446" r:id="rId20"/>
    <p:sldId id="447" r:id="rId21"/>
    <p:sldId id="534" r:id="rId22"/>
    <p:sldId id="493" r:id="rId23"/>
    <p:sldId id="448" r:id="rId24"/>
    <p:sldId id="491" r:id="rId25"/>
    <p:sldId id="457" r:id="rId26"/>
    <p:sldId id="521" r:id="rId27"/>
    <p:sldId id="525" r:id="rId28"/>
    <p:sldId id="526" r:id="rId29"/>
    <p:sldId id="504" r:id="rId30"/>
    <p:sldId id="518" r:id="rId31"/>
    <p:sldId id="528" r:id="rId32"/>
    <p:sldId id="519" r:id="rId33"/>
    <p:sldId id="536" r:id="rId34"/>
    <p:sldId id="513" r:id="rId35"/>
    <p:sldId id="514" r:id="rId36"/>
    <p:sldId id="516" r:id="rId37"/>
    <p:sldId id="515" r:id="rId38"/>
    <p:sldId id="535" r:id="rId39"/>
    <p:sldId id="539" r:id="rId40"/>
    <p:sldId id="507" r:id="rId41"/>
    <p:sldId id="508" r:id="rId42"/>
    <p:sldId id="459" r:id="rId43"/>
    <p:sldId id="530" r:id="rId44"/>
    <p:sldId id="498" r:id="rId45"/>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521415D9-36F7-43E2-AB2F-B90AF26B5E84}">
      <p14:sectionLst xmlns:p14="http://schemas.microsoft.com/office/powerpoint/2010/main">
        <p14:section name="Intro and outline" id="{D9ED37BC-2D0A-FC4E-9975-621CFB4C03B8}">
          <p14:sldIdLst>
            <p14:sldId id="430"/>
            <p14:sldId id="472"/>
          </p14:sldIdLst>
        </p14:section>
        <p14:section name="The project" id="{256AD417-FD55-BD43-A801-820F77E10D51}">
          <p14:sldIdLst>
            <p14:sldId id="469"/>
            <p14:sldId id="470"/>
            <p14:sldId id="512"/>
          </p14:sldIdLst>
        </p14:section>
        <p14:section name="The problem with feedback" id="{B4752DF6-0A62-3C42-9F46-2CB72441D7C7}">
          <p14:sldIdLst>
            <p14:sldId id="473"/>
            <p14:sldId id="475"/>
            <p14:sldId id="474"/>
            <p14:sldId id="481"/>
          </p14:sldIdLst>
        </p14:section>
        <p14:section name="Definition and challenges" id="{E777BD62-7864-744C-9141-B8522BCED0A4}">
          <p14:sldIdLst>
            <p14:sldId id="477"/>
            <p14:sldId id="478"/>
            <p14:sldId id="479"/>
            <p14:sldId id="485"/>
            <p14:sldId id="486"/>
            <p14:sldId id="434"/>
            <p14:sldId id="483"/>
          </p14:sldIdLst>
        </p14:section>
        <p14:section name="Feedback designs" id="{A6A740B8-29B8-8747-9CA5-208B7EC9E345}">
          <p14:sldIdLst>
            <p14:sldId id="487"/>
            <p14:sldId id="537"/>
            <p14:sldId id="446"/>
            <p14:sldId id="447"/>
            <p14:sldId id="534"/>
            <p14:sldId id="493"/>
            <p14:sldId id="448"/>
            <p14:sldId id="491"/>
            <p14:sldId id="457"/>
          </p14:sldIdLst>
        </p14:section>
        <p14:section name="Key findings from literature and survey" id="{7DE2CB9F-C5DD-D443-99D5-065F7BC2AD8F}">
          <p14:sldIdLst>
            <p14:sldId id="521"/>
            <p14:sldId id="525"/>
            <p14:sldId id="526"/>
          </p14:sldIdLst>
        </p14:section>
        <p14:section name="Cases of effective feedback" id="{A0413E0A-0235-2D4D-8130-993ACC5F16CF}">
          <p14:sldIdLst>
            <p14:sldId id="504"/>
            <p14:sldId id="518"/>
            <p14:sldId id="528"/>
          </p14:sldIdLst>
        </p14:section>
        <p14:section name="Feedback for learning framework" id="{B6869EED-FEA9-CF49-BFDF-1D36BCD63358}">
          <p14:sldIdLst>
            <p14:sldId id="519"/>
            <p14:sldId id="536"/>
            <p14:sldId id="513"/>
            <p14:sldId id="514"/>
            <p14:sldId id="516"/>
            <p14:sldId id="515"/>
            <p14:sldId id="535"/>
            <p14:sldId id="539"/>
          </p14:sldIdLst>
        </p14:section>
        <p14:section name="Summary and next steps" id="{F5D1467C-6F09-9C47-A257-061C6E504A78}">
          <p14:sldIdLst>
            <p14:sldId id="507"/>
            <p14:sldId id="508"/>
            <p14:sldId id="459"/>
            <p14:sldId id="530"/>
            <p14:sldId id="49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ige Mahoney" initials="PM" lastIdx="1" clrIdx="0">
    <p:extLst>
      <p:ext uri="{19B8F6BF-5375-455C-9EA6-DF929625EA0E}">
        <p15:presenceInfo xmlns:p15="http://schemas.microsoft.com/office/powerpoint/2012/main" userId="S-1-5-21-248963057-614103661-3067232799-4182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9838"/>
    <a:srgbClr val="404040"/>
    <a:srgbClr val="4F4F4F"/>
    <a:srgbClr val="0000FF"/>
    <a:srgbClr val="0084C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84" autoAdjust="0"/>
    <p:restoredTop sz="87843" autoAdjust="0"/>
  </p:normalViewPr>
  <p:slideViewPr>
    <p:cSldViewPr snapToGrid="0" snapToObjects="1">
      <p:cViewPr varScale="1">
        <p:scale>
          <a:sx n="125" d="100"/>
          <a:sy n="125" d="100"/>
        </p:scale>
        <p:origin x="648" y="90"/>
      </p:cViewPr>
      <p:guideLst>
        <p:guide orient="horz" pos="1620"/>
        <p:guide pos="2880"/>
      </p:guideLst>
    </p:cSldViewPr>
  </p:slideViewPr>
  <p:notesTextViewPr>
    <p:cViewPr>
      <p:scale>
        <a:sx n="100" d="100"/>
        <a:sy n="100" d="100"/>
      </p:scale>
      <p:origin x="0" y="0"/>
    </p:cViewPr>
  </p:notesTextViewPr>
  <p:sorterViewPr>
    <p:cViewPr>
      <p:scale>
        <a:sx n="200" d="100"/>
        <a:sy n="200" d="100"/>
      </p:scale>
      <p:origin x="0" y="650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723F15-5FF6-7F42-8A99-FDC337980561}" type="doc">
      <dgm:prSet loTypeId="urn:microsoft.com/office/officeart/2005/8/layout/venn1" loCatId="" qsTypeId="urn:microsoft.com/office/officeart/2005/8/quickstyle/simple4" qsCatId="simple" csTypeId="urn:microsoft.com/office/officeart/2005/8/colors/accent1_2" csCatId="accent1" phldr="1"/>
      <dgm:spPr/>
    </dgm:pt>
    <dgm:pt modelId="{0833E94F-96CC-DB47-ABF8-96AAE33BFA9E}">
      <dgm:prSet phldrT="[Text]" custT="1"/>
      <dgm:spPr/>
      <dgm:t>
        <a:bodyPr/>
        <a:lstStyle/>
        <a:p>
          <a:pPr algn="ctr"/>
          <a:r>
            <a:rPr lang="en-US" sz="2400" dirty="0" smtClean="0"/>
            <a:t>Activity </a:t>
          </a:r>
          <a:r>
            <a:rPr lang="en-US" sz="2400" dirty="0" smtClean="0"/>
            <a:t>3</a:t>
          </a:r>
          <a:endParaRPr lang="en-US" sz="2400" dirty="0"/>
        </a:p>
      </dgm:t>
    </dgm:pt>
    <dgm:pt modelId="{0C123AAD-E240-1944-BA63-CB5B04A84E73}" type="parTrans" cxnId="{756C1BC8-8E44-F64C-93C5-94FACF5ED0A5}">
      <dgm:prSet/>
      <dgm:spPr/>
      <dgm:t>
        <a:bodyPr/>
        <a:lstStyle/>
        <a:p>
          <a:endParaRPr lang="en-US"/>
        </a:p>
      </dgm:t>
    </dgm:pt>
    <dgm:pt modelId="{FA3399A7-D44A-6F4A-A987-64DF4C339192}" type="sibTrans" cxnId="{756C1BC8-8E44-F64C-93C5-94FACF5ED0A5}">
      <dgm:prSet/>
      <dgm:spPr/>
      <dgm:t>
        <a:bodyPr/>
        <a:lstStyle/>
        <a:p>
          <a:endParaRPr lang="en-US"/>
        </a:p>
      </dgm:t>
    </dgm:pt>
    <dgm:pt modelId="{30CDF8AA-E6D6-9C46-B49A-51B8A1E96B62}">
      <dgm:prSet phldrT="[Text]" custT="1"/>
      <dgm:spPr/>
      <dgm:t>
        <a:bodyPr/>
        <a:lstStyle/>
        <a:p>
          <a:pPr algn="l"/>
          <a:r>
            <a:rPr lang="en-US" sz="2400" dirty="0" smtClean="0"/>
            <a:t>Activity 2</a:t>
          </a:r>
          <a:endParaRPr lang="en-US" sz="2400" dirty="0"/>
        </a:p>
      </dgm:t>
    </dgm:pt>
    <dgm:pt modelId="{73348090-6F47-B941-B649-65BB0C2AC024}" type="parTrans" cxnId="{C2B08A8E-3D08-4E48-AABC-E0047D00FD0A}">
      <dgm:prSet/>
      <dgm:spPr/>
      <dgm:t>
        <a:bodyPr/>
        <a:lstStyle/>
        <a:p>
          <a:endParaRPr lang="en-US"/>
        </a:p>
      </dgm:t>
    </dgm:pt>
    <dgm:pt modelId="{ADC531EF-1D54-654D-819A-512B5F2B9956}" type="sibTrans" cxnId="{C2B08A8E-3D08-4E48-AABC-E0047D00FD0A}">
      <dgm:prSet/>
      <dgm:spPr/>
      <dgm:t>
        <a:bodyPr/>
        <a:lstStyle/>
        <a:p>
          <a:endParaRPr lang="en-US"/>
        </a:p>
      </dgm:t>
    </dgm:pt>
    <dgm:pt modelId="{FB2D6B3B-704B-B041-80E1-E02272701CD9}">
      <dgm:prSet phldrT="[Text]" custT="1"/>
      <dgm:spPr/>
      <dgm:t>
        <a:bodyPr/>
        <a:lstStyle/>
        <a:p>
          <a:pPr algn="r"/>
          <a:r>
            <a:rPr lang="en-US" sz="2400" dirty="0" smtClean="0"/>
            <a:t>Activity 1</a:t>
          </a:r>
          <a:endParaRPr lang="en-US" sz="2400" dirty="0"/>
        </a:p>
      </dgm:t>
    </dgm:pt>
    <dgm:pt modelId="{899C4A28-6362-EE43-90E5-D03626874151}" type="parTrans" cxnId="{CFF5382E-B505-ED4F-A5C4-CDF3D8961430}">
      <dgm:prSet/>
      <dgm:spPr/>
      <dgm:t>
        <a:bodyPr/>
        <a:lstStyle/>
        <a:p>
          <a:endParaRPr lang="en-US"/>
        </a:p>
      </dgm:t>
    </dgm:pt>
    <dgm:pt modelId="{A2C5CE2C-176C-1140-A4BB-BEE18756ED78}" type="sibTrans" cxnId="{CFF5382E-B505-ED4F-A5C4-CDF3D8961430}">
      <dgm:prSet/>
      <dgm:spPr/>
      <dgm:t>
        <a:bodyPr/>
        <a:lstStyle/>
        <a:p>
          <a:endParaRPr lang="en-US"/>
        </a:p>
      </dgm:t>
    </dgm:pt>
    <dgm:pt modelId="{1D996A27-4295-9B4B-B9D6-9177630CF6EA}" type="pres">
      <dgm:prSet presAssocID="{DB723F15-5FF6-7F42-8A99-FDC337980561}" presName="compositeShape" presStyleCnt="0">
        <dgm:presLayoutVars>
          <dgm:chMax val="7"/>
          <dgm:dir/>
          <dgm:resizeHandles val="exact"/>
        </dgm:presLayoutVars>
      </dgm:prSet>
      <dgm:spPr/>
    </dgm:pt>
    <dgm:pt modelId="{0EE68A9F-0AE1-C44A-B57C-CDB415FE7DD6}" type="pres">
      <dgm:prSet presAssocID="{0833E94F-96CC-DB47-ABF8-96AAE33BFA9E}" presName="circ1" presStyleLbl="vennNode1" presStyleIdx="0" presStyleCnt="3" custScaleY="46965" custLinFactNeighborX="91216" custLinFactNeighborY="13280"/>
      <dgm:spPr>
        <a:prstGeom prst="rect">
          <a:avLst/>
        </a:prstGeom>
      </dgm:spPr>
      <dgm:t>
        <a:bodyPr/>
        <a:lstStyle/>
        <a:p>
          <a:endParaRPr lang="en-US"/>
        </a:p>
      </dgm:t>
    </dgm:pt>
    <dgm:pt modelId="{473AF977-72D4-9C41-BDEB-C470F5940206}" type="pres">
      <dgm:prSet presAssocID="{0833E94F-96CC-DB47-ABF8-96AAE33BFA9E}" presName="circ1Tx" presStyleLbl="revTx" presStyleIdx="0" presStyleCnt="0">
        <dgm:presLayoutVars>
          <dgm:chMax val="0"/>
          <dgm:chPref val="0"/>
          <dgm:bulletEnabled val="1"/>
        </dgm:presLayoutVars>
      </dgm:prSet>
      <dgm:spPr>
        <a:prstGeom prst="rect">
          <a:avLst/>
        </a:prstGeom>
      </dgm:spPr>
      <dgm:t>
        <a:bodyPr/>
        <a:lstStyle/>
        <a:p>
          <a:endParaRPr lang="en-US"/>
        </a:p>
      </dgm:t>
    </dgm:pt>
    <dgm:pt modelId="{C78D39D0-A71F-0E45-B68A-780A738BAC94}" type="pres">
      <dgm:prSet presAssocID="{30CDF8AA-E6D6-9C46-B49A-51B8A1E96B62}" presName="circ2" presStyleLbl="vennNode1" presStyleIdx="1" presStyleCnt="3" custScaleY="42109" custLinFactNeighborX="-4945" custLinFactNeighborY="-15590"/>
      <dgm:spPr>
        <a:prstGeom prst="rect">
          <a:avLst/>
        </a:prstGeom>
      </dgm:spPr>
      <dgm:t>
        <a:bodyPr/>
        <a:lstStyle/>
        <a:p>
          <a:endParaRPr lang="en-US"/>
        </a:p>
      </dgm:t>
    </dgm:pt>
    <dgm:pt modelId="{630D550F-7E81-6C47-B928-5DF30CE33BFF}" type="pres">
      <dgm:prSet presAssocID="{30CDF8AA-E6D6-9C46-B49A-51B8A1E96B62}" presName="circ2Tx" presStyleLbl="revTx" presStyleIdx="0" presStyleCnt="0">
        <dgm:presLayoutVars>
          <dgm:chMax val="0"/>
          <dgm:chPref val="0"/>
          <dgm:bulletEnabled val="1"/>
        </dgm:presLayoutVars>
      </dgm:prSet>
      <dgm:spPr>
        <a:prstGeom prst="rect">
          <a:avLst/>
        </a:prstGeom>
      </dgm:spPr>
      <dgm:t>
        <a:bodyPr/>
        <a:lstStyle/>
        <a:p>
          <a:endParaRPr lang="en-US"/>
        </a:p>
      </dgm:t>
    </dgm:pt>
    <dgm:pt modelId="{4F243416-3471-8C4E-A5E4-BFD3806B4FCD}" type="pres">
      <dgm:prSet presAssocID="{FB2D6B3B-704B-B041-80E1-E02272701CD9}" presName="circ3" presStyleLbl="vennNode1" presStyleIdx="2" presStyleCnt="3" custScaleY="43717" custLinFactNeighborX="-4619" custLinFactNeighborY="13631"/>
      <dgm:spPr>
        <a:prstGeom prst="rect">
          <a:avLst/>
        </a:prstGeom>
      </dgm:spPr>
      <dgm:t>
        <a:bodyPr/>
        <a:lstStyle/>
        <a:p>
          <a:endParaRPr lang="en-US"/>
        </a:p>
      </dgm:t>
    </dgm:pt>
    <dgm:pt modelId="{E51F014D-5D8F-A540-BD45-4418A72AB0B5}" type="pres">
      <dgm:prSet presAssocID="{FB2D6B3B-704B-B041-80E1-E02272701CD9}" presName="circ3Tx" presStyleLbl="revTx" presStyleIdx="0" presStyleCnt="0">
        <dgm:presLayoutVars>
          <dgm:chMax val="0"/>
          <dgm:chPref val="0"/>
          <dgm:bulletEnabled val="1"/>
        </dgm:presLayoutVars>
      </dgm:prSet>
      <dgm:spPr>
        <a:prstGeom prst="rect">
          <a:avLst/>
        </a:prstGeom>
      </dgm:spPr>
      <dgm:t>
        <a:bodyPr/>
        <a:lstStyle/>
        <a:p>
          <a:endParaRPr lang="en-US"/>
        </a:p>
      </dgm:t>
    </dgm:pt>
  </dgm:ptLst>
  <dgm:cxnLst>
    <dgm:cxn modelId="{11A40363-D3EB-A440-8CB2-CF549254CB35}" type="presOf" srcId="{0833E94F-96CC-DB47-ABF8-96AAE33BFA9E}" destId="{473AF977-72D4-9C41-BDEB-C470F5940206}" srcOrd="1" destOrd="0" presId="urn:microsoft.com/office/officeart/2005/8/layout/venn1"/>
    <dgm:cxn modelId="{756C1BC8-8E44-F64C-93C5-94FACF5ED0A5}" srcId="{DB723F15-5FF6-7F42-8A99-FDC337980561}" destId="{0833E94F-96CC-DB47-ABF8-96AAE33BFA9E}" srcOrd="0" destOrd="0" parTransId="{0C123AAD-E240-1944-BA63-CB5B04A84E73}" sibTransId="{FA3399A7-D44A-6F4A-A987-64DF4C339192}"/>
    <dgm:cxn modelId="{56F5E9FF-C3E0-9947-B446-6EA7F7BBC2AE}" type="presOf" srcId="{30CDF8AA-E6D6-9C46-B49A-51B8A1E96B62}" destId="{630D550F-7E81-6C47-B928-5DF30CE33BFF}" srcOrd="1" destOrd="0" presId="urn:microsoft.com/office/officeart/2005/8/layout/venn1"/>
    <dgm:cxn modelId="{F9F6D7DF-15BE-934F-86C7-19AC8505AA13}" type="presOf" srcId="{FB2D6B3B-704B-B041-80E1-E02272701CD9}" destId="{E51F014D-5D8F-A540-BD45-4418A72AB0B5}" srcOrd="1" destOrd="0" presId="urn:microsoft.com/office/officeart/2005/8/layout/venn1"/>
    <dgm:cxn modelId="{ED96E579-D017-CF47-8AA4-6CADED1256DD}" type="presOf" srcId="{FB2D6B3B-704B-B041-80E1-E02272701CD9}" destId="{4F243416-3471-8C4E-A5E4-BFD3806B4FCD}" srcOrd="0" destOrd="0" presId="urn:microsoft.com/office/officeart/2005/8/layout/venn1"/>
    <dgm:cxn modelId="{0C032593-FC34-114F-9907-95A5D91FE15A}" type="presOf" srcId="{DB723F15-5FF6-7F42-8A99-FDC337980561}" destId="{1D996A27-4295-9B4B-B9D6-9177630CF6EA}" srcOrd="0" destOrd="0" presId="urn:microsoft.com/office/officeart/2005/8/layout/venn1"/>
    <dgm:cxn modelId="{C2B08A8E-3D08-4E48-AABC-E0047D00FD0A}" srcId="{DB723F15-5FF6-7F42-8A99-FDC337980561}" destId="{30CDF8AA-E6D6-9C46-B49A-51B8A1E96B62}" srcOrd="1" destOrd="0" parTransId="{73348090-6F47-B941-B649-65BB0C2AC024}" sibTransId="{ADC531EF-1D54-654D-819A-512B5F2B9956}"/>
    <dgm:cxn modelId="{0C62CA51-C4FF-5B49-BFAE-60DDBA7D485C}" type="presOf" srcId="{0833E94F-96CC-DB47-ABF8-96AAE33BFA9E}" destId="{0EE68A9F-0AE1-C44A-B57C-CDB415FE7DD6}" srcOrd="0" destOrd="0" presId="urn:microsoft.com/office/officeart/2005/8/layout/venn1"/>
    <dgm:cxn modelId="{792978FB-A7A8-9A4B-9B7F-FAE8292CE4FA}" type="presOf" srcId="{30CDF8AA-E6D6-9C46-B49A-51B8A1E96B62}" destId="{C78D39D0-A71F-0E45-B68A-780A738BAC94}" srcOrd="0" destOrd="0" presId="urn:microsoft.com/office/officeart/2005/8/layout/venn1"/>
    <dgm:cxn modelId="{CFF5382E-B505-ED4F-A5C4-CDF3D8961430}" srcId="{DB723F15-5FF6-7F42-8A99-FDC337980561}" destId="{FB2D6B3B-704B-B041-80E1-E02272701CD9}" srcOrd="2" destOrd="0" parTransId="{899C4A28-6362-EE43-90E5-D03626874151}" sibTransId="{A2C5CE2C-176C-1140-A4BB-BEE18756ED78}"/>
    <dgm:cxn modelId="{7F8720A0-DE08-C842-A1F5-6B4978F0C531}" type="presParOf" srcId="{1D996A27-4295-9B4B-B9D6-9177630CF6EA}" destId="{0EE68A9F-0AE1-C44A-B57C-CDB415FE7DD6}" srcOrd="0" destOrd="0" presId="urn:microsoft.com/office/officeart/2005/8/layout/venn1"/>
    <dgm:cxn modelId="{E4A0D0EF-DEA2-D24A-B82C-FF77BA8C946B}" type="presParOf" srcId="{1D996A27-4295-9B4B-B9D6-9177630CF6EA}" destId="{473AF977-72D4-9C41-BDEB-C470F5940206}" srcOrd="1" destOrd="0" presId="urn:microsoft.com/office/officeart/2005/8/layout/venn1"/>
    <dgm:cxn modelId="{DC2A0EC4-3E9D-9A4F-B9B4-D2011AD85386}" type="presParOf" srcId="{1D996A27-4295-9B4B-B9D6-9177630CF6EA}" destId="{C78D39D0-A71F-0E45-B68A-780A738BAC94}" srcOrd="2" destOrd="0" presId="urn:microsoft.com/office/officeart/2005/8/layout/venn1"/>
    <dgm:cxn modelId="{231E0234-2415-AD43-9532-BADB3FA9146E}" type="presParOf" srcId="{1D996A27-4295-9B4B-B9D6-9177630CF6EA}" destId="{630D550F-7E81-6C47-B928-5DF30CE33BFF}" srcOrd="3" destOrd="0" presId="urn:microsoft.com/office/officeart/2005/8/layout/venn1"/>
    <dgm:cxn modelId="{E303E311-A0FE-6A42-93DB-380EF752C31E}" type="presParOf" srcId="{1D996A27-4295-9B4B-B9D6-9177630CF6EA}" destId="{4F243416-3471-8C4E-A5E4-BFD3806B4FCD}" srcOrd="4" destOrd="0" presId="urn:microsoft.com/office/officeart/2005/8/layout/venn1"/>
    <dgm:cxn modelId="{B0FC62DA-3617-6147-80CC-F7D7B4F59FFB}" type="presParOf" srcId="{1D996A27-4295-9B4B-B9D6-9177630CF6EA}" destId="{E51F014D-5D8F-A540-BD45-4418A72AB0B5}"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CF3515-9F4D-4341-89B3-A0945DC1D573}" type="doc">
      <dgm:prSet loTypeId="urn:microsoft.com/office/officeart/2005/8/layout/process2" loCatId="" qsTypeId="urn:microsoft.com/office/officeart/2005/8/quickstyle/simple4" qsCatId="simple" csTypeId="urn:microsoft.com/office/officeart/2005/8/colors/accent1_2" csCatId="accent1" phldr="1"/>
      <dgm:spPr/>
    </dgm:pt>
    <dgm:pt modelId="{1798056D-4F9F-104B-9B07-085C0614C529}">
      <dgm:prSet phldrT="[Text]" custT="1"/>
      <dgm:spPr/>
      <dgm:t>
        <a:bodyPr/>
        <a:lstStyle/>
        <a:p>
          <a:r>
            <a:rPr lang="en-US" sz="1400" dirty="0" smtClean="0"/>
            <a:t>Orientation to standards of work &amp; purpose of feedback</a:t>
          </a:r>
          <a:endParaRPr lang="en-US" sz="1400" dirty="0"/>
        </a:p>
      </dgm:t>
    </dgm:pt>
    <dgm:pt modelId="{BB8A54C0-2559-1343-9AF0-E430C7E75900}" type="parTrans" cxnId="{0AA5EB0E-D928-A443-B562-474E901E44B3}">
      <dgm:prSet/>
      <dgm:spPr/>
      <dgm:t>
        <a:bodyPr/>
        <a:lstStyle/>
        <a:p>
          <a:endParaRPr lang="en-US" sz="1600"/>
        </a:p>
      </dgm:t>
    </dgm:pt>
    <dgm:pt modelId="{9410E505-9970-944F-91FD-A807423A2D0A}" type="sibTrans" cxnId="{0AA5EB0E-D928-A443-B562-474E901E44B3}">
      <dgm:prSet custT="1"/>
      <dgm:spPr/>
      <dgm:t>
        <a:bodyPr/>
        <a:lstStyle/>
        <a:p>
          <a:endParaRPr lang="en-US" sz="1200"/>
        </a:p>
      </dgm:t>
    </dgm:pt>
    <dgm:pt modelId="{A310C33B-C4CE-8A47-BEBF-4224FDB51A9E}">
      <dgm:prSet phldrT="[Text]" custT="1"/>
      <dgm:spPr>
        <a:solidFill>
          <a:srgbClr val="7F9838"/>
        </a:solidFill>
      </dgm:spPr>
      <dgm:t>
        <a:bodyPr/>
        <a:lstStyle/>
        <a:p>
          <a:r>
            <a:rPr lang="en-US" sz="1600" dirty="0" smtClean="0"/>
            <a:t>Activity 1</a:t>
          </a:r>
          <a:endParaRPr lang="en-US" sz="1600" dirty="0"/>
        </a:p>
      </dgm:t>
    </dgm:pt>
    <dgm:pt modelId="{198C4AF8-8E5E-E440-94FD-508EA250FC99}" type="parTrans" cxnId="{601BCF55-52F5-0B47-A6F2-1D28AC833FBD}">
      <dgm:prSet/>
      <dgm:spPr/>
      <dgm:t>
        <a:bodyPr/>
        <a:lstStyle/>
        <a:p>
          <a:endParaRPr lang="en-US" sz="1600"/>
        </a:p>
      </dgm:t>
    </dgm:pt>
    <dgm:pt modelId="{D835CDA1-338C-294B-A4A3-C60D92DB9105}" type="sibTrans" cxnId="{601BCF55-52F5-0B47-A6F2-1D28AC833FBD}">
      <dgm:prSet custT="1"/>
      <dgm:spPr/>
      <dgm:t>
        <a:bodyPr/>
        <a:lstStyle/>
        <a:p>
          <a:endParaRPr lang="en-US" sz="1200"/>
        </a:p>
      </dgm:t>
    </dgm:pt>
    <dgm:pt modelId="{BEF67F36-7A4A-E946-A97F-1196FAE6419E}">
      <dgm:prSet phldrT="[Text]" custT="1"/>
      <dgm:spPr/>
      <dgm:t>
        <a:bodyPr/>
        <a:lstStyle/>
        <a:p>
          <a:r>
            <a:rPr lang="en-US" sz="1600" dirty="0" smtClean="0"/>
            <a:t>Learner judges work</a:t>
          </a:r>
          <a:endParaRPr lang="en-US" sz="1600" dirty="0"/>
        </a:p>
      </dgm:t>
    </dgm:pt>
    <dgm:pt modelId="{AE1C16CC-9DF6-A542-B51E-5BF6A7441F10}" type="parTrans" cxnId="{F956A988-C35F-FF4F-9174-8DAED0640AA5}">
      <dgm:prSet/>
      <dgm:spPr/>
      <dgm:t>
        <a:bodyPr/>
        <a:lstStyle/>
        <a:p>
          <a:endParaRPr lang="en-US" sz="1600"/>
        </a:p>
      </dgm:t>
    </dgm:pt>
    <dgm:pt modelId="{5344B402-CE48-F24B-9321-6C2C90B88517}" type="sibTrans" cxnId="{F956A988-C35F-FF4F-9174-8DAED0640AA5}">
      <dgm:prSet custT="1"/>
      <dgm:spPr/>
      <dgm:t>
        <a:bodyPr/>
        <a:lstStyle/>
        <a:p>
          <a:endParaRPr lang="en-US" sz="1200"/>
        </a:p>
      </dgm:t>
    </dgm:pt>
    <dgm:pt modelId="{F942E0C0-F4F8-E042-8027-CEA8AF9C20A6}">
      <dgm:prSet phldrT="[Text]" custT="1"/>
      <dgm:spPr/>
      <dgm:t>
        <a:bodyPr/>
        <a:lstStyle/>
        <a:p>
          <a:r>
            <a:rPr lang="en-US" sz="1600" dirty="0" smtClean="0"/>
            <a:t>Learner asks for specific feedback</a:t>
          </a:r>
          <a:endParaRPr lang="en-US" sz="1600" dirty="0"/>
        </a:p>
      </dgm:t>
    </dgm:pt>
    <dgm:pt modelId="{E589A723-D105-3843-A4E6-56619FEAA1EB}" type="parTrans" cxnId="{2D99313F-5E88-1D48-8405-D98335AFFDB9}">
      <dgm:prSet/>
      <dgm:spPr/>
      <dgm:t>
        <a:bodyPr/>
        <a:lstStyle/>
        <a:p>
          <a:endParaRPr lang="en-US" sz="1600"/>
        </a:p>
      </dgm:t>
    </dgm:pt>
    <dgm:pt modelId="{FF7655AE-A2B8-8745-9C39-4B65426C6B3A}" type="sibTrans" cxnId="{2D99313F-5E88-1D48-8405-D98335AFFDB9}">
      <dgm:prSet custT="1"/>
      <dgm:spPr/>
      <dgm:t>
        <a:bodyPr/>
        <a:lstStyle/>
        <a:p>
          <a:endParaRPr lang="en-US" sz="1200"/>
        </a:p>
      </dgm:t>
    </dgm:pt>
    <dgm:pt modelId="{D5EDEDED-DAC4-424C-8812-9A1E411B7EA8}">
      <dgm:prSet phldrT="[Text]" custT="1"/>
      <dgm:spPr/>
      <dgm:t>
        <a:bodyPr/>
        <a:lstStyle/>
        <a:p>
          <a:r>
            <a:rPr lang="en-US" sz="1600" dirty="0" smtClean="0"/>
            <a:t>Others judge work</a:t>
          </a:r>
          <a:endParaRPr lang="en-US" sz="1600" dirty="0"/>
        </a:p>
      </dgm:t>
    </dgm:pt>
    <dgm:pt modelId="{10692819-6D0E-674C-BD5D-F503CFCEB098}" type="parTrans" cxnId="{A05C5067-3EAC-C84F-9947-2E03B7A62164}">
      <dgm:prSet/>
      <dgm:spPr/>
      <dgm:t>
        <a:bodyPr/>
        <a:lstStyle/>
        <a:p>
          <a:endParaRPr lang="en-US" sz="1600"/>
        </a:p>
      </dgm:t>
    </dgm:pt>
    <dgm:pt modelId="{053D5D1A-A0AB-A241-9234-CCC3FBA03C38}" type="sibTrans" cxnId="{A05C5067-3EAC-C84F-9947-2E03B7A62164}">
      <dgm:prSet custT="1"/>
      <dgm:spPr/>
      <dgm:t>
        <a:bodyPr/>
        <a:lstStyle/>
        <a:p>
          <a:endParaRPr lang="en-US" sz="1200"/>
        </a:p>
      </dgm:t>
    </dgm:pt>
    <dgm:pt modelId="{8BAE0D51-B384-4F47-A312-738A3D167531}">
      <dgm:prSet phldrT="[Text]" custT="1"/>
      <dgm:spPr/>
      <dgm:t>
        <a:bodyPr/>
        <a:lstStyle/>
        <a:p>
          <a:r>
            <a:rPr lang="en-US" sz="1600" dirty="0" smtClean="0"/>
            <a:t>Compare </a:t>
          </a:r>
          <a:r>
            <a:rPr lang="en-AU" sz="1600" noProof="0" dirty="0" smtClean="0"/>
            <a:t>judgements</a:t>
          </a:r>
          <a:endParaRPr lang="en-AU" sz="1600" noProof="0" dirty="0"/>
        </a:p>
      </dgm:t>
    </dgm:pt>
    <dgm:pt modelId="{84622014-A10E-6E40-910B-464ACA388E3F}" type="parTrans" cxnId="{FCDC4A44-89AF-EB49-9B10-7A7524AA519A}">
      <dgm:prSet/>
      <dgm:spPr/>
      <dgm:t>
        <a:bodyPr/>
        <a:lstStyle/>
        <a:p>
          <a:endParaRPr lang="en-US" sz="1600"/>
        </a:p>
      </dgm:t>
    </dgm:pt>
    <dgm:pt modelId="{AC7B1ADD-18A7-0949-9FC1-DB3D7C658A62}" type="sibTrans" cxnId="{FCDC4A44-89AF-EB49-9B10-7A7524AA519A}">
      <dgm:prSet custT="1"/>
      <dgm:spPr/>
      <dgm:t>
        <a:bodyPr/>
        <a:lstStyle/>
        <a:p>
          <a:endParaRPr lang="en-US" sz="1200"/>
        </a:p>
      </dgm:t>
    </dgm:pt>
    <dgm:pt modelId="{64A87ECD-DA3F-754B-938C-57B809827353}">
      <dgm:prSet phldrT="[Text]" custT="1"/>
      <dgm:spPr/>
      <dgm:t>
        <a:bodyPr/>
        <a:lstStyle/>
        <a:p>
          <a:r>
            <a:rPr lang="en-US" sz="1600" dirty="0" smtClean="0"/>
            <a:t>Plan for improved work</a:t>
          </a:r>
          <a:endParaRPr lang="en-US" sz="1600" dirty="0"/>
        </a:p>
      </dgm:t>
    </dgm:pt>
    <dgm:pt modelId="{E9949A2D-1A17-3F4F-800C-AC90A463B656}" type="parTrans" cxnId="{B308AE62-7AD4-9941-85B5-8F5371C43CC0}">
      <dgm:prSet/>
      <dgm:spPr/>
      <dgm:t>
        <a:bodyPr/>
        <a:lstStyle/>
        <a:p>
          <a:endParaRPr lang="en-US" sz="1600"/>
        </a:p>
      </dgm:t>
    </dgm:pt>
    <dgm:pt modelId="{02B19E9A-05B1-1547-A9C2-035C363DB238}" type="sibTrans" cxnId="{B308AE62-7AD4-9941-85B5-8F5371C43CC0}">
      <dgm:prSet custT="1"/>
      <dgm:spPr/>
      <dgm:t>
        <a:bodyPr/>
        <a:lstStyle/>
        <a:p>
          <a:endParaRPr lang="en-US" sz="1200"/>
        </a:p>
      </dgm:t>
    </dgm:pt>
    <dgm:pt modelId="{C879A360-09D9-3746-B62A-F55FF245AEB3}">
      <dgm:prSet phldrT="[Text]" custT="1"/>
      <dgm:spPr>
        <a:solidFill>
          <a:srgbClr val="9BBB59"/>
        </a:solidFill>
      </dgm:spPr>
      <dgm:t>
        <a:bodyPr/>
        <a:lstStyle/>
        <a:p>
          <a:r>
            <a:rPr lang="en-US" sz="1600" dirty="0" smtClean="0"/>
            <a:t>Activity 2</a:t>
          </a:r>
          <a:endParaRPr lang="en-US" sz="1600" dirty="0"/>
        </a:p>
      </dgm:t>
    </dgm:pt>
    <dgm:pt modelId="{7A89CCD9-112A-BD46-84E3-624856535328}" type="parTrans" cxnId="{DE3E1F95-91FA-9B4B-AF97-4A16DC4FA72D}">
      <dgm:prSet/>
      <dgm:spPr/>
      <dgm:t>
        <a:bodyPr/>
        <a:lstStyle/>
        <a:p>
          <a:endParaRPr lang="en-US" sz="1600"/>
        </a:p>
      </dgm:t>
    </dgm:pt>
    <dgm:pt modelId="{075288C6-64E5-8945-A6F4-A3D137935723}" type="sibTrans" cxnId="{DE3E1F95-91FA-9B4B-AF97-4A16DC4FA72D}">
      <dgm:prSet/>
      <dgm:spPr/>
      <dgm:t>
        <a:bodyPr/>
        <a:lstStyle/>
        <a:p>
          <a:endParaRPr lang="en-US" sz="1600"/>
        </a:p>
      </dgm:t>
    </dgm:pt>
    <dgm:pt modelId="{1E9C9EC6-2D67-4743-AF63-CFD0C196D89E}" type="pres">
      <dgm:prSet presAssocID="{4DCF3515-9F4D-4341-89B3-A0945DC1D573}" presName="linearFlow" presStyleCnt="0">
        <dgm:presLayoutVars>
          <dgm:resizeHandles val="exact"/>
        </dgm:presLayoutVars>
      </dgm:prSet>
      <dgm:spPr/>
    </dgm:pt>
    <dgm:pt modelId="{33B18A6F-41F4-1A49-B6C3-4DB4CCE93A7F}" type="pres">
      <dgm:prSet presAssocID="{1798056D-4F9F-104B-9B07-085C0614C529}" presName="node" presStyleLbl="node1" presStyleIdx="0" presStyleCnt="8" custScaleX="279208" custLinFactNeighborY="-4372">
        <dgm:presLayoutVars>
          <dgm:bulletEnabled val="1"/>
        </dgm:presLayoutVars>
      </dgm:prSet>
      <dgm:spPr/>
      <dgm:t>
        <a:bodyPr/>
        <a:lstStyle/>
        <a:p>
          <a:endParaRPr lang="en-US"/>
        </a:p>
      </dgm:t>
    </dgm:pt>
    <dgm:pt modelId="{D4A0F7DE-29CA-304A-9950-F2C151802BDA}" type="pres">
      <dgm:prSet presAssocID="{9410E505-9970-944F-91FD-A807423A2D0A}" presName="sibTrans" presStyleLbl="sibTrans2D1" presStyleIdx="0" presStyleCnt="7" custScaleX="279208"/>
      <dgm:spPr/>
      <dgm:t>
        <a:bodyPr/>
        <a:lstStyle/>
        <a:p>
          <a:endParaRPr lang="en-US"/>
        </a:p>
      </dgm:t>
    </dgm:pt>
    <dgm:pt modelId="{EDC67740-2E68-6C4D-A9D6-80A366E5A68C}" type="pres">
      <dgm:prSet presAssocID="{9410E505-9970-944F-91FD-A807423A2D0A}" presName="connectorText" presStyleLbl="sibTrans2D1" presStyleIdx="0" presStyleCnt="7"/>
      <dgm:spPr/>
      <dgm:t>
        <a:bodyPr/>
        <a:lstStyle/>
        <a:p>
          <a:endParaRPr lang="en-US"/>
        </a:p>
      </dgm:t>
    </dgm:pt>
    <dgm:pt modelId="{187A1444-1288-A446-8B3E-F8165CF6D6A6}" type="pres">
      <dgm:prSet presAssocID="{A310C33B-C4CE-8A47-BEBF-4224FDB51A9E}" presName="node" presStyleLbl="node1" presStyleIdx="1" presStyleCnt="8" custScaleX="279208">
        <dgm:presLayoutVars>
          <dgm:bulletEnabled val="1"/>
        </dgm:presLayoutVars>
      </dgm:prSet>
      <dgm:spPr/>
      <dgm:t>
        <a:bodyPr/>
        <a:lstStyle/>
        <a:p>
          <a:endParaRPr lang="en-US"/>
        </a:p>
      </dgm:t>
    </dgm:pt>
    <dgm:pt modelId="{4336AD64-E969-9F42-9EB4-3AD26410D83C}" type="pres">
      <dgm:prSet presAssocID="{D835CDA1-338C-294B-A4A3-C60D92DB9105}" presName="sibTrans" presStyleLbl="sibTrans2D1" presStyleIdx="1" presStyleCnt="7" custScaleX="279208"/>
      <dgm:spPr/>
      <dgm:t>
        <a:bodyPr/>
        <a:lstStyle/>
        <a:p>
          <a:endParaRPr lang="en-US"/>
        </a:p>
      </dgm:t>
    </dgm:pt>
    <dgm:pt modelId="{5E8EAA7B-F261-CF42-8C50-E32F18D3987D}" type="pres">
      <dgm:prSet presAssocID="{D835CDA1-338C-294B-A4A3-C60D92DB9105}" presName="connectorText" presStyleLbl="sibTrans2D1" presStyleIdx="1" presStyleCnt="7"/>
      <dgm:spPr/>
      <dgm:t>
        <a:bodyPr/>
        <a:lstStyle/>
        <a:p>
          <a:endParaRPr lang="en-US"/>
        </a:p>
      </dgm:t>
    </dgm:pt>
    <dgm:pt modelId="{EE943699-E534-534E-BAAA-5D6208604594}" type="pres">
      <dgm:prSet presAssocID="{BEF67F36-7A4A-E946-A97F-1196FAE6419E}" presName="node" presStyleLbl="node1" presStyleIdx="2" presStyleCnt="8" custScaleX="279208">
        <dgm:presLayoutVars>
          <dgm:bulletEnabled val="1"/>
        </dgm:presLayoutVars>
      </dgm:prSet>
      <dgm:spPr/>
      <dgm:t>
        <a:bodyPr/>
        <a:lstStyle/>
        <a:p>
          <a:endParaRPr lang="en-US"/>
        </a:p>
      </dgm:t>
    </dgm:pt>
    <dgm:pt modelId="{9B99C771-335E-A44C-A3D9-4CEC0502522F}" type="pres">
      <dgm:prSet presAssocID="{5344B402-CE48-F24B-9321-6C2C90B88517}" presName="sibTrans" presStyleLbl="sibTrans2D1" presStyleIdx="2" presStyleCnt="7" custScaleX="279208"/>
      <dgm:spPr/>
      <dgm:t>
        <a:bodyPr/>
        <a:lstStyle/>
        <a:p>
          <a:endParaRPr lang="en-US"/>
        </a:p>
      </dgm:t>
    </dgm:pt>
    <dgm:pt modelId="{4D9B3047-83C0-F74E-A6F4-CC4DBF172E9E}" type="pres">
      <dgm:prSet presAssocID="{5344B402-CE48-F24B-9321-6C2C90B88517}" presName="connectorText" presStyleLbl="sibTrans2D1" presStyleIdx="2" presStyleCnt="7"/>
      <dgm:spPr/>
      <dgm:t>
        <a:bodyPr/>
        <a:lstStyle/>
        <a:p>
          <a:endParaRPr lang="en-US"/>
        </a:p>
      </dgm:t>
    </dgm:pt>
    <dgm:pt modelId="{E08C93CF-7AC8-0E4B-B314-83E53A97A847}" type="pres">
      <dgm:prSet presAssocID="{F942E0C0-F4F8-E042-8027-CEA8AF9C20A6}" presName="node" presStyleLbl="node1" presStyleIdx="3" presStyleCnt="8" custScaleX="279208">
        <dgm:presLayoutVars>
          <dgm:bulletEnabled val="1"/>
        </dgm:presLayoutVars>
      </dgm:prSet>
      <dgm:spPr/>
      <dgm:t>
        <a:bodyPr/>
        <a:lstStyle/>
        <a:p>
          <a:endParaRPr lang="en-US"/>
        </a:p>
      </dgm:t>
    </dgm:pt>
    <dgm:pt modelId="{9477B959-C198-E04C-84A1-200542AE4E7C}" type="pres">
      <dgm:prSet presAssocID="{FF7655AE-A2B8-8745-9C39-4B65426C6B3A}" presName="sibTrans" presStyleLbl="sibTrans2D1" presStyleIdx="3" presStyleCnt="7" custScaleX="279208"/>
      <dgm:spPr/>
      <dgm:t>
        <a:bodyPr/>
        <a:lstStyle/>
        <a:p>
          <a:endParaRPr lang="en-US"/>
        </a:p>
      </dgm:t>
    </dgm:pt>
    <dgm:pt modelId="{7852DA6E-4E68-994A-B646-512B1C90F766}" type="pres">
      <dgm:prSet presAssocID="{FF7655AE-A2B8-8745-9C39-4B65426C6B3A}" presName="connectorText" presStyleLbl="sibTrans2D1" presStyleIdx="3" presStyleCnt="7"/>
      <dgm:spPr/>
      <dgm:t>
        <a:bodyPr/>
        <a:lstStyle/>
        <a:p>
          <a:endParaRPr lang="en-US"/>
        </a:p>
      </dgm:t>
    </dgm:pt>
    <dgm:pt modelId="{08EB9249-3106-2549-89CB-AEA77227D82C}" type="pres">
      <dgm:prSet presAssocID="{D5EDEDED-DAC4-424C-8812-9A1E411B7EA8}" presName="node" presStyleLbl="node1" presStyleIdx="4" presStyleCnt="8" custScaleX="279208">
        <dgm:presLayoutVars>
          <dgm:bulletEnabled val="1"/>
        </dgm:presLayoutVars>
      </dgm:prSet>
      <dgm:spPr/>
      <dgm:t>
        <a:bodyPr/>
        <a:lstStyle/>
        <a:p>
          <a:endParaRPr lang="en-US"/>
        </a:p>
      </dgm:t>
    </dgm:pt>
    <dgm:pt modelId="{A4E82004-F586-9249-A186-C274320DA775}" type="pres">
      <dgm:prSet presAssocID="{053D5D1A-A0AB-A241-9234-CCC3FBA03C38}" presName="sibTrans" presStyleLbl="sibTrans2D1" presStyleIdx="4" presStyleCnt="7" custScaleX="279208"/>
      <dgm:spPr/>
      <dgm:t>
        <a:bodyPr/>
        <a:lstStyle/>
        <a:p>
          <a:endParaRPr lang="en-US"/>
        </a:p>
      </dgm:t>
    </dgm:pt>
    <dgm:pt modelId="{1912DBA1-920A-8547-AE9D-DFE010AF463E}" type="pres">
      <dgm:prSet presAssocID="{053D5D1A-A0AB-A241-9234-CCC3FBA03C38}" presName="connectorText" presStyleLbl="sibTrans2D1" presStyleIdx="4" presStyleCnt="7"/>
      <dgm:spPr/>
      <dgm:t>
        <a:bodyPr/>
        <a:lstStyle/>
        <a:p>
          <a:endParaRPr lang="en-US"/>
        </a:p>
      </dgm:t>
    </dgm:pt>
    <dgm:pt modelId="{FCD0E074-7F7C-5846-9A79-A47D3CF1B77C}" type="pres">
      <dgm:prSet presAssocID="{8BAE0D51-B384-4F47-A312-738A3D167531}" presName="node" presStyleLbl="node1" presStyleIdx="5" presStyleCnt="8" custScaleX="279208">
        <dgm:presLayoutVars>
          <dgm:bulletEnabled val="1"/>
        </dgm:presLayoutVars>
      </dgm:prSet>
      <dgm:spPr/>
      <dgm:t>
        <a:bodyPr/>
        <a:lstStyle/>
        <a:p>
          <a:endParaRPr lang="en-US"/>
        </a:p>
      </dgm:t>
    </dgm:pt>
    <dgm:pt modelId="{10FFA4B7-75EA-A849-BDC8-43F07117F3E0}" type="pres">
      <dgm:prSet presAssocID="{AC7B1ADD-18A7-0949-9FC1-DB3D7C658A62}" presName="sibTrans" presStyleLbl="sibTrans2D1" presStyleIdx="5" presStyleCnt="7" custScaleX="279208"/>
      <dgm:spPr/>
      <dgm:t>
        <a:bodyPr/>
        <a:lstStyle/>
        <a:p>
          <a:endParaRPr lang="en-US"/>
        </a:p>
      </dgm:t>
    </dgm:pt>
    <dgm:pt modelId="{7ABEFF16-90A6-1B42-99F8-B3CBF78E79D8}" type="pres">
      <dgm:prSet presAssocID="{AC7B1ADD-18A7-0949-9FC1-DB3D7C658A62}" presName="connectorText" presStyleLbl="sibTrans2D1" presStyleIdx="5" presStyleCnt="7"/>
      <dgm:spPr/>
      <dgm:t>
        <a:bodyPr/>
        <a:lstStyle/>
        <a:p>
          <a:endParaRPr lang="en-US"/>
        </a:p>
      </dgm:t>
    </dgm:pt>
    <dgm:pt modelId="{94C87080-D482-E846-95D4-4F6D2EADB8BC}" type="pres">
      <dgm:prSet presAssocID="{64A87ECD-DA3F-754B-938C-57B809827353}" presName="node" presStyleLbl="node1" presStyleIdx="6" presStyleCnt="8" custScaleX="279208">
        <dgm:presLayoutVars>
          <dgm:bulletEnabled val="1"/>
        </dgm:presLayoutVars>
      </dgm:prSet>
      <dgm:spPr/>
      <dgm:t>
        <a:bodyPr/>
        <a:lstStyle/>
        <a:p>
          <a:endParaRPr lang="en-US"/>
        </a:p>
      </dgm:t>
    </dgm:pt>
    <dgm:pt modelId="{7E98C4D2-31AC-6842-8451-EBDC67C2FC3A}" type="pres">
      <dgm:prSet presAssocID="{02B19E9A-05B1-1547-A9C2-035C363DB238}" presName="sibTrans" presStyleLbl="sibTrans2D1" presStyleIdx="6" presStyleCnt="7" custScaleX="279208"/>
      <dgm:spPr/>
      <dgm:t>
        <a:bodyPr/>
        <a:lstStyle/>
        <a:p>
          <a:endParaRPr lang="en-US"/>
        </a:p>
      </dgm:t>
    </dgm:pt>
    <dgm:pt modelId="{649BD083-5F17-1C49-8014-85BC8505DB0C}" type="pres">
      <dgm:prSet presAssocID="{02B19E9A-05B1-1547-A9C2-035C363DB238}" presName="connectorText" presStyleLbl="sibTrans2D1" presStyleIdx="6" presStyleCnt="7"/>
      <dgm:spPr/>
      <dgm:t>
        <a:bodyPr/>
        <a:lstStyle/>
        <a:p>
          <a:endParaRPr lang="en-US"/>
        </a:p>
      </dgm:t>
    </dgm:pt>
    <dgm:pt modelId="{94927A85-16D2-4445-BF1B-F2072C35357A}" type="pres">
      <dgm:prSet presAssocID="{C879A360-09D9-3746-B62A-F55FF245AEB3}" presName="node" presStyleLbl="node1" presStyleIdx="7" presStyleCnt="8" custScaleX="279208">
        <dgm:presLayoutVars>
          <dgm:bulletEnabled val="1"/>
        </dgm:presLayoutVars>
      </dgm:prSet>
      <dgm:spPr/>
      <dgm:t>
        <a:bodyPr/>
        <a:lstStyle/>
        <a:p>
          <a:endParaRPr lang="en-US"/>
        </a:p>
      </dgm:t>
    </dgm:pt>
  </dgm:ptLst>
  <dgm:cxnLst>
    <dgm:cxn modelId="{E4EC11F7-C82A-7045-AAD7-F154592AE7D4}" type="presOf" srcId="{AC7B1ADD-18A7-0949-9FC1-DB3D7C658A62}" destId="{10FFA4B7-75EA-A849-BDC8-43F07117F3E0}" srcOrd="0" destOrd="0" presId="urn:microsoft.com/office/officeart/2005/8/layout/process2"/>
    <dgm:cxn modelId="{457DAA65-92CF-8545-A0E9-279936D26EBC}" type="presOf" srcId="{02B19E9A-05B1-1547-A9C2-035C363DB238}" destId="{649BD083-5F17-1C49-8014-85BC8505DB0C}" srcOrd="1" destOrd="0" presId="urn:microsoft.com/office/officeart/2005/8/layout/process2"/>
    <dgm:cxn modelId="{840BD76E-EF1D-474D-8655-275D841E9B6C}" type="presOf" srcId="{9410E505-9970-944F-91FD-A807423A2D0A}" destId="{EDC67740-2E68-6C4D-A9D6-80A366E5A68C}" srcOrd="1" destOrd="0" presId="urn:microsoft.com/office/officeart/2005/8/layout/process2"/>
    <dgm:cxn modelId="{EBBA961C-6A76-944D-B41C-E54EAE66C03C}" type="presOf" srcId="{8BAE0D51-B384-4F47-A312-738A3D167531}" destId="{FCD0E074-7F7C-5846-9A79-A47D3CF1B77C}" srcOrd="0" destOrd="0" presId="urn:microsoft.com/office/officeart/2005/8/layout/process2"/>
    <dgm:cxn modelId="{4ECC0EA0-95BB-8449-A379-A0A77DE0CEF0}" type="presOf" srcId="{5344B402-CE48-F24B-9321-6C2C90B88517}" destId="{9B99C771-335E-A44C-A3D9-4CEC0502522F}" srcOrd="0" destOrd="0" presId="urn:microsoft.com/office/officeart/2005/8/layout/process2"/>
    <dgm:cxn modelId="{7C7914B8-683D-564A-8EAD-42B935EDECD6}" type="presOf" srcId="{D835CDA1-338C-294B-A4A3-C60D92DB9105}" destId="{5E8EAA7B-F261-CF42-8C50-E32F18D3987D}" srcOrd="1" destOrd="0" presId="urn:microsoft.com/office/officeart/2005/8/layout/process2"/>
    <dgm:cxn modelId="{601BCF55-52F5-0B47-A6F2-1D28AC833FBD}" srcId="{4DCF3515-9F4D-4341-89B3-A0945DC1D573}" destId="{A310C33B-C4CE-8A47-BEBF-4224FDB51A9E}" srcOrd="1" destOrd="0" parTransId="{198C4AF8-8E5E-E440-94FD-508EA250FC99}" sibTransId="{D835CDA1-338C-294B-A4A3-C60D92DB9105}"/>
    <dgm:cxn modelId="{F56CD569-BE1C-0543-B23C-84FCB14E6351}" type="presOf" srcId="{053D5D1A-A0AB-A241-9234-CCC3FBA03C38}" destId="{A4E82004-F586-9249-A186-C274320DA775}" srcOrd="0" destOrd="0" presId="urn:microsoft.com/office/officeart/2005/8/layout/process2"/>
    <dgm:cxn modelId="{75328D0A-B8B1-AB47-9407-93891C60B1D9}" type="presOf" srcId="{9410E505-9970-944F-91FD-A807423A2D0A}" destId="{D4A0F7DE-29CA-304A-9950-F2C151802BDA}" srcOrd="0" destOrd="0" presId="urn:microsoft.com/office/officeart/2005/8/layout/process2"/>
    <dgm:cxn modelId="{A6FD6EA5-8BDB-FB4E-89C0-978A55672579}" type="presOf" srcId="{D835CDA1-338C-294B-A4A3-C60D92DB9105}" destId="{4336AD64-E969-9F42-9EB4-3AD26410D83C}" srcOrd="0" destOrd="0" presId="urn:microsoft.com/office/officeart/2005/8/layout/process2"/>
    <dgm:cxn modelId="{F956A988-C35F-FF4F-9174-8DAED0640AA5}" srcId="{4DCF3515-9F4D-4341-89B3-A0945DC1D573}" destId="{BEF67F36-7A4A-E946-A97F-1196FAE6419E}" srcOrd="2" destOrd="0" parTransId="{AE1C16CC-9DF6-A542-B51E-5BF6A7441F10}" sibTransId="{5344B402-CE48-F24B-9321-6C2C90B88517}"/>
    <dgm:cxn modelId="{B308AE62-7AD4-9941-85B5-8F5371C43CC0}" srcId="{4DCF3515-9F4D-4341-89B3-A0945DC1D573}" destId="{64A87ECD-DA3F-754B-938C-57B809827353}" srcOrd="6" destOrd="0" parTransId="{E9949A2D-1A17-3F4F-800C-AC90A463B656}" sibTransId="{02B19E9A-05B1-1547-A9C2-035C363DB238}"/>
    <dgm:cxn modelId="{6F2FA087-5F9F-D545-A189-62E80127C8D3}" type="presOf" srcId="{C879A360-09D9-3746-B62A-F55FF245AEB3}" destId="{94927A85-16D2-4445-BF1B-F2072C35357A}" srcOrd="0" destOrd="0" presId="urn:microsoft.com/office/officeart/2005/8/layout/process2"/>
    <dgm:cxn modelId="{A05C5067-3EAC-C84F-9947-2E03B7A62164}" srcId="{4DCF3515-9F4D-4341-89B3-A0945DC1D573}" destId="{D5EDEDED-DAC4-424C-8812-9A1E411B7EA8}" srcOrd="4" destOrd="0" parTransId="{10692819-6D0E-674C-BD5D-F503CFCEB098}" sibTransId="{053D5D1A-A0AB-A241-9234-CCC3FBA03C38}"/>
    <dgm:cxn modelId="{9787EA34-6A16-F848-B44F-7A0E68B67AF0}" type="presOf" srcId="{A310C33B-C4CE-8A47-BEBF-4224FDB51A9E}" destId="{187A1444-1288-A446-8B3E-F8165CF6D6A6}" srcOrd="0" destOrd="0" presId="urn:microsoft.com/office/officeart/2005/8/layout/process2"/>
    <dgm:cxn modelId="{0526DD00-7380-5F44-A11F-122DF9F3903F}" type="presOf" srcId="{02B19E9A-05B1-1547-A9C2-035C363DB238}" destId="{7E98C4D2-31AC-6842-8451-EBDC67C2FC3A}" srcOrd="0" destOrd="0" presId="urn:microsoft.com/office/officeart/2005/8/layout/process2"/>
    <dgm:cxn modelId="{8562A084-DA8E-CD4B-A4F8-9931AD36BF83}" type="presOf" srcId="{5344B402-CE48-F24B-9321-6C2C90B88517}" destId="{4D9B3047-83C0-F74E-A6F4-CC4DBF172E9E}" srcOrd="1" destOrd="0" presId="urn:microsoft.com/office/officeart/2005/8/layout/process2"/>
    <dgm:cxn modelId="{271C4037-51B0-5644-9293-83C583D27FE1}" type="presOf" srcId="{BEF67F36-7A4A-E946-A97F-1196FAE6419E}" destId="{EE943699-E534-534E-BAAA-5D6208604594}" srcOrd="0" destOrd="0" presId="urn:microsoft.com/office/officeart/2005/8/layout/process2"/>
    <dgm:cxn modelId="{23D5B256-C13B-164F-8423-EAC712A6EA4F}" type="presOf" srcId="{FF7655AE-A2B8-8745-9C39-4B65426C6B3A}" destId="{9477B959-C198-E04C-84A1-200542AE4E7C}" srcOrd="0" destOrd="0" presId="urn:microsoft.com/office/officeart/2005/8/layout/process2"/>
    <dgm:cxn modelId="{19CF110D-7FCB-B545-837D-78777F3E6DC3}" type="presOf" srcId="{4DCF3515-9F4D-4341-89B3-A0945DC1D573}" destId="{1E9C9EC6-2D67-4743-AF63-CFD0C196D89E}" srcOrd="0" destOrd="0" presId="urn:microsoft.com/office/officeart/2005/8/layout/process2"/>
    <dgm:cxn modelId="{0AA5EB0E-D928-A443-B562-474E901E44B3}" srcId="{4DCF3515-9F4D-4341-89B3-A0945DC1D573}" destId="{1798056D-4F9F-104B-9B07-085C0614C529}" srcOrd="0" destOrd="0" parTransId="{BB8A54C0-2559-1343-9AF0-E430C7E75900}" sibTransId="{9410E505-9970-944F-91FD-A807423A2D0A}"/>
    <dgm:cxn modelId="{FBA6DC21-1E03-1D4F-BD39-192DD3E6907B}" type="presOf" srcId="{AC7B1ADD-18A7-0949-9FC1-DB3D7C658A62}" destId="{7ABEFF16-90A6-1B42-99F8-B3CBF78E79D8}" srcOrd="1" destOrd="0" presId="urn:microsoft.com/office/officeart/2005/8/layout/process2"/>
    <dgm:cxn modelId="{2D99313F-5E88-1D48-8405-D98335AFFDB9}" srcId="{4DCF3515-9F4D-4341-89B3-A0945DC1D573}" destId="{F942E0C0-F4F8-E042-8027-CEA8AF9C20A6}" srcOrd="3" destOrd="0" parTransId="{E589A723-D105-3843-A4E6-56619FEAA1EB}" sibTransId="{FF7655AE-A2B8-8745-9C39-4B65426C6B3A}"/>
    <dgm:cxn modelId="{D356F9D6-5689-6C45-90E2-2CA3B7B2CD7D}" type="presOf" srcId="{FF7655AE-A2B8-8745-9C39-4B65426C6B3A}" destId="{7852DA6E-4E68-994A-B646-512B1C90F766}" srcOrd="1" destOrd="0" presId="urn:microsoft.com/office/officeart/2005/8/layout/process2"/>
    <dgm:cxn modelId="{DE3E1F95-91FA-9B4B-AF97-4A16DC4FA72D}" srcId="{4DCF3515-9F4D-4341-89B3-A0945DC1D573}" destId="{C879A360-09D9-3746-B62A-F55FF245AEB3}" srcOrd="7" destOrd="0" parTransId="{7A89CCD9-112A-BD46-84E3-624856535328}" sibTransId="{075288C6-64E5-8945-A6F4-A3D137935723}"/>
    <dgm:cxn modelId="{D4850006-71A2-5446-8619-7EB9B4DE6249}" type="presOf" srcId="{1798056D-4F9F-104B-9B07-085C0614C529}" destId="{33B18A6F-41F4-1A49-B6C3-4DB4CCE93A7F}" srcOrd="0" destOrd="0" presId="urn:microsoft.com/office/officeart/2005/8/layout/process2"/>
    <dgm:cxn modelId="{A4CDCA8B-86B1-9046-B8AF-0AB33B300F9E}" type="presOf" srcId="{D5EDEDED-DAC4-424C-8812-9A1E411B7EA8}" destId="{08EB9249-3106-2549-89CB-AEA77227D82C}" srcOrd="0" destOrd="0" presId="urn:microsoft.com/office/officeart/2005/8/layout/process2"/>
    <dgm:cxn modelId="{FCDC4A44-89AF-EB49-9B10-7A7524AA519A}" srcId="{4DCF3515-9F4D-4341-89B3-A0945DC1D573}" destId="{8BAE0D51-B384-4F47-A312-738A3D167531}" srcOrd="5" destOrd="0" parTransId="{84622014-A10E-6E40-910B-464ACA388E3F}" sibTransId="{AC7B1ADD-18A7-0949-9FC1-DB3D7C658A62}"/>
    <dgm:cxn modelId="{EC3E5F00-A876-494C-A7E3-1E95D0F33696}" type="presOf" srcId="{F942E0C0-F4F8-E042-8027-CEA8AF9C20A6}" destId="{E08C93CF-7AC8-0E4B-B314-83E53A97A847}" srcOrd="0" destOrd="0" presId="urn:microsoft.com/office/officeart/2005/8/layout/process2"/>
    <dgm:cxn modelId="{9CE50390-E3C5-9D42-A518-47BD76CD9059}" type="presOf" srcId="{053D5D1A-A0AB-A241-9234-CCC3FBA03C38}" destId="{1912DBA1-920A-8547-AE9D-DFE010AF463E}" srcOrd="1" destOrd="0" presId="urn:microsoft.com/office/officeart/2005/8/layout/process2"/>
    <dgm:cxn modelId="{342A1546-2043-F14D-BFB5-D1BAAFEC3F88}" type="presOf" srcId="{64A87ECD-DA3F-754B-938C-57B809827353}" destId="{94C87080-D482-E846-95D4-4F6D2EADB8BC}" srcOrd="0" destOrd="0" presId="urn:microsoft.com/office/officeart/2005/8/layout/process2"/>
    <dgm:cxn modelId="{BEA69186-A5F9-7541-BA88-A321245EB081}" type="presParOf" srcId="{1E9C9EC6-2D67-4743-AF63-CFD0C196D89E}" destId="{33B18A6F-41F4-1A49-B6C3-4DB4CCE93A7F}" srcOrd="0" destOrd="0" presId="urn:microsoft.com/office/officeart/2005/8/layout/process2"/>
    <dgm:cxn modelId="{76E54A63-785A-C34B-A648-C4FE44B4C210}" type="presParOf" srcId="{1E9C9EC6-2D67-4743-AF63-CFD0C196D89E}" destId="{D4A0F7DE-29CA-304A-9950-F2C151802BDA}" srcOrd="1" destOrd="0" presId="urn:microsoft.com/office/officeart/2005/8/layout/process2"/>
    <dgm:cxn modelId="{7D8E26CC-1E73-1947-9D9F-6692F11D7AC3}" type="presParOf" srcId="{D4A0F7DE-29CA-304A-9950-F2C151802BDA}" destId="{EDC67740-2E68-6C4D-A9D6-80A366E5A68C}" srcOrd="0" destOrd="0" presId="urn:microsoft.com/office/officeart/2005/8/layout/process2"/>
    <dgm:cxn modelId="{4BF249D9-9E77-744E-A93A-C98E4F2C7AA3}" type="presParOf" srcId="{1E9C9EC6-2D67-4743-AF63-CFD0C196D89E}" destId="{187A1444-1288-A446-8B3E-F8165CF6D6A6}" srcOrd="2" destOrd="0" presId="urn:microsoft.com/office/officeart/2005/8/layout/process2"/>
    <dgm:cxn modelId="{54D53C59-0E00-BA48-988E-FCFE76A5C318}" type="presParOf" srcId="{1E9C9EC6-2D67-4743-AF63-CFD0C196D89E}" destId="{4336AD64-E969-9F42-9EB4-3AD26410D83C}" srcOrd="3" destOrd="0" presId="urn:microsoft.com/office/officeart/2005/8/layout/process2"/>
    <dgm:cxn modelId="{1EB7E952-EC62-0045-84D2-F27530450AEF}" type="presParOf" srcId="{4336AD64-E969-9F42-9EB4-3AD26410D83C}" destId="{5E8EAA7B-F261-CF42-8C50-E32F18D3987D}" srcOrd="0" destOrd="0" presId="urn:microsoft.com/office/officeart/2005/8/layout/process2"/>
    <dgm:cxn modelId="{B63F836C-80EC-6543-81B6-5CD9D44B37A3}" type="presParOf" srcId="{1E9C9EC6-2D67-4743-AF63-CFD0C196D89E}" destId="{EE943699-E534-534E-BAAA-5D6208604594}" srcOrd="4" destOrd="0" presId="urn:microsoft.com/office/officeart/2005/8/layout/process2"/>
    <dgm:cxn modelId="{067400BD-62A7-2241-B1BB-487B29A92623}" type="presParOf" srcId="{1E9C9EC6-2D67-4743-AF63-CFD0C196D89E}" destId="{9B99C771-335E-A44C-A3D9-4CEC0502522F}" srcOrd="5" destOrd="0" presId="urn:microsoft.com/office/officeart/2005/8/layout/process2"/>
    <dgm:cxn modelId="{334DD20F-D005-7241-BFC7-1697E9E57F8A}" type="presParOf" srcId="{9B99C771-335E-A44C-A3D9-4CEC0502522F}" destId="{4D9B3047-83C0-F74E-A6F4-CC4DBF172E9E}" srcOrd="0" destOrd="0" presId="urn:microsoft.com/office/officeart/2005/8/layout/process2"/>
    <dgm:cxn modelId="{6F0C5DB8-830A-8647-B742-6D555AC08819}" type="presParOf" srcId="{1E9C9EC6-2D67-4743-AF63-CFD0C196D89E}" destId="{E08C93CF-7AC8-0E4B-B314-83E53A97A847}" srcOrd="6" destOrd="0" presId="urn:microsoft.com/office/officeart/2005/8/layout/process2"/>
    <dgm:cxn modelId="{7FC297A0-EE58-FC4B-931C-B1CB60798D1D}" type="presParOf" srcId="{1E9C9EC6-2D67-4743-AF63-CFD0C196D89E}" destId="{9477B959-C198-E04C-84A1-200542AE4E7C}" srcOrd="7" destOrd="0" presId="urn:microsoft.com/office/officeart/2005/8/layout/process2"/>
    <dgm:cxn modelId="{B4B38045-3AB1-EE49-9C9E-1201328B54B6}" type="presParOf" srcId="{9477B959-C198-E04C-84A1-200542AE4E7C}" destId="{7852DA6E-4E68-994A-B646-512B1C90F766}" srcOrd="0" destOrd="0" presId="urn:microsoft.com/office/officeart/2005/8/layout/process2"/>
    <dgm:cxn modelId="{A90000BC-C981-8F48-A52A-E2FD71BAEAFF}" type="presParOf" srcId="{1E9C9EC6-2D67-4743-AF63-CFD0C196D89E}" destId="{08EB9249-3106-2549-89CB-AEA77227D82C}" srcOrd="8" destOrd="0" presId="urn:microsoft.com/office/officeart/2005/8/layout/process2"/>
    <dgm:cxn modelId="{1A4EA55E-883F-A34C-A975-44BA0DFB74A1}" type="presParOf" srcId="{1E9C9EC6-2D67-4743-AF63-CFD0C196D89E}" destId="{A4E82004-F586-9249-A186-C274320DA775}" srcOrd="9" destOrd="0" presId="urn:microsoft.com/office/officeart/2005/8/layout/process2"/>
    <dgm:cxn modelId="{B49A8BD8-4D79-ED4B-9D94-44657446885B}" type="presParOf" srcId="{A4E82004-F586-9249-A186-C274320DA775}" destId="{1912DBA1-920A-8547-AE9D-DFE010AF463E}" srcOrd="0" destOrd="0" presId="urn:microsoft.com/office/officeart/2005/8/layout/process2"/>
    <dgm:cxn modelId="{1B9F13D5-65C1-E54E-B9B0-EEF141165644}" type="presParOf" srcId="{1E9C9EC6-2D67-4743-AF63-CFD0C196D89E}" destId="{FCD0E074-7F7C-5846-9A79-A47D3CF1B77C}" srcOrd="10" destOrd="0" presId="urn:microsoft.com/office/officeart/2005/8/layout/process2"/>
    <dgm:cxn modelId="{CBFCE2BA-B229-664D-82D6-DC8243F6DFE3}" type="presParOf" srcId="{1E9C9EC6-2D67-4743-AF63-CFD0C196D89E}" destId="{10FFA4B7-75EA-A849-BDC8-43F07117F3E0}" srcOrd="11" destOrd="0" presId="urn:microsoft.com/office/officeart/2005/8/layout/process2"/>
    <dgm:cxn modelId="{B5D76FD2-145A-5945-86B0-DE10192D2A05}" type="presParOf" srcId="{10FFA4B7-75EA-A849-BDC8-43F07117F3E0}" destId="{7ABEFF16-90A6-1B42-99F8-B3CBF78E79D8}" srcOrd="0" destOrd="0" presId="urn:microsoft.com/office/officeart/2005/8/layout/process2"/>
    <dgm:cxn modelId="{F3AB9EB9-CE40-7849-B9FD-9800F74C7CA3}" type="presParOf" srcId="{1E9C9EC6-2D67-4743-AF63-CFD0C196D89E}" destId="{94C87080-D482-E846-95D4-4F6D2EADB8BC}" srcOrd="12" destOrd="0" presId="urn:microsoft.com/office/officeart/2005/8/layout/process2"/>
    <dgm:cxn modelId="{647072A8-7762-2441-A66D-6CE088023E35}" type="presParOf" srcId="{1E9C9EC6-2D67-4743-AF63-CFD0C196D89E}" destId="{7E98C4D2-31AC-6842-8451-EBDC67C2FC3A}" srcOrd="13" destOrd="0" presId="urn:microsoft.com/office/officeart/2005/8/layout/process2"/>
    <dgm:cxn modelId="{40822A92-4DC4-7748-88CF-6C960A538312}" type="presParOf" srcId="{7E98C4D2-31AC-6842-8451-EBDC67C2FC3A}" destId="{649BD083-5F17-1C49-8014-85BC8505DB0C}" srcOrd="0" destOrd="0" presId="urn:microsoft.com/office/officeart/2005/8/layout/process2"/>
    <dgm:cxn modelId="{A7C3894C-94FB-4641-A54D-CCAEA727A479}" type="presParOf" srcId="{1E9C9EC6-2D67-4743-AF63-CFD0C196D89E}" destId="{94927A85-16D2-4445-BF1B-F2072C35357A}" srcOrd="1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E68A9F-0AE1-C44A-B57C-CDB415FE7DD6}">
      <dsp:nvSpPr>
        <dsp:cNvPr id="0" name=""/>
        <dsp:cNvSpPr/>
      </dsp:nvSpPr>
      <dsp:spPr>
        <a:xfrm>
          <a:off x="3925539" y="869517"/>
          <a:ext cx="2036683" cy="956528"/>
        </a:xfrm>
        <a:prstGeom prst="rect">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kern="1200" dirty="0" smtClean="0"/>
            <a:t>Activity </a:t>
          </a:r>
          <a:r>
            <a:rPr lang="en-US" sz="2400" kern="1200" dirty="0" smtClean="0"/>
            <a:t>3</a:t>
          </a:r>
          <a:endParaRPr lang="en-US" sz="2400" kern="1200" dirty="0"/>
        </a:p>
      </dsp:txBody>
      <dsp:txXfrm>
        <a:off x="4197097" y="1036910"/>
        <a:ext cx="1493567" cy="430437"/>
      </dsp:txXfrm>
    </dsp:sp>
    <dsp:sp modelId="{C78D39D0-A71F-0E45-B68A-780A738BAC94}">
      <dsp:nvSpPr>
        <dsp:cNvPr id="0" name=""/>
        <dsp:cNvSpPr/>
      </dsp:nvSpPr>
      <dsp:spPr>
        <a:xfrm>
          <a:off x="2701947" y="1603904"/>
          <a:ext cx="2036683" cy="857626"/>
        </a:xfrm>
        <a:prstGeom prst="rect">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l" defTabSz="1066800">
            <a:lnSpc>
              <a:spcPct val="90000"/>
            </a:lnSpc>
            <a:spcBef>
              <a:spcPct val="0"/>
            </a:spcBef>
            <a:spcAft>
              <a:spcPct val="35000"/>
            </a:spcAft>
          </a:pPr>
          <a:r>
            <a:rPr lang="en-US" sz="2400" kern="1200" dirty="0" smtClean="0"/>
            <a:t>Activity 2</a:t>
          </a:r>
          <a:endParaRPr lang="en-US" sz="2400" kern="1200" dirty="0"/>
        </a:p>
      </dsp:txBody>
      <dsp:txXfrm>
        <a:off x="3324833" y="1825458"/>
        <a:ext cx="1222009" cy="471694"/>
      </dsp:txXfrm>
    </dsp:sp>
    <dsp:sp modelId="{4F243416-3471-8C4E-A5E4-BFD3806B4FCD}">
      <dsp:nvSpPr>
        <dsp:cNvPr id="0" name=""/>
        <dsp:cNvSpPr/>
      </dsp:nvSpPr>
      <dsp:spPr>
        <a:xfrm>
          <a:off x="1238780" y="2182669"/>
          <a:ext cx="2036683" cy="890376"/>
        </a:xfrm>
        <a:prstGeom prst="rect">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r" defTabSz="1066800">
            <a:lnSpc>
              <a:spcPct val="90000"/>
            </a:lnSpc>
            <a:spcBef>
              <a:spcPct val="0"/>
            </a:spcBef>
            <a:spcAft>
              <a:spcPct val="35000"/>
            </a:spcAft>
          </a:pPr>
          <a:r>
            <a:rPr lang="en-US" sz="2400" kern="1200" dirty="0" smtClean="0"/>
            <a:t>Activity 1</a:t>
          </a:r>
          <a:endParaRPr lang="en-US" sz="2400" kern="1200" dirty="0"/>
        </a:p>
      </dsp:txBody>
      <dsp:txXfrm>
        <a:off x="1430568" y="2412683"/>
        <a:ext cx="1222009" cy="4897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18A6F-41F4-1A49-B6C3-4DB4CCE93A7F}">
      <dsp:nvSpPr>
        <dsp:cNvPr id="0" name=""/>
        <dsp:cNvSpPr/>
      </dsp:nvSpPr>
      <dsp:spPr>
        <a:xfrm>
          <a:off x="1507665" y="0"/>
          <a:ext cx="4390355" cy="39310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Orientation to standards of work &amp; purpose of feedback</a:t>
          </a:r>
          <a:endParaRPr lang="en-US" sz="1400" kern="1200" dirty="0"/>
        </a:p>
      </dsp:txBody>
      <dsp:txXfrm>
        <a:off x="1519179" y="11514"/>
        <a:ext cx="4367327" cy="370079"/>
      </dsp:txXfrm>
    </dsp:sp>
    <dsp:sp modelId="{D4A0F7DE-29CA-304A-9950-F2C151802BDA}">
      <dsp:nvSpPr>
        <dsp:cNvPr id="0" name=""/>
        <dsp:cNvSpPr/>
      </dsp:nvSpPr>
      <dsp:spPr>
        <a:xfrm rot="5400000">
          <a:off x="3493574" y="404593"/>
          <a:ext cx="418537"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283774"/>
        <a:ext cx="106138" cy="365468"/>
      </dsp:txXfrm>
    </dsp:sp>
    <dsp:sp modelId="{187A1444-1288-A446-8B3E-F8165CF6D6A6}">
      <dsp:nvSpPr>
        <dsp:cNvPr id="0" name=""/>
        <dsp:cNvSpPr/>
      </dsp:nvSpPr>
      <dsp:spPr>
        <a:xfrm>
          <a:off x="1507665" y="592976"/>
          <a:ext cx="4390355" cy="393107"/>
        </a:xfrm>
        <a:prstGeom prst="roundRect">
          <a:avLst>
            <a:gd name="adj" fmla="val 10000"/>
          </a:avLst>
        </a:prstGeom>
        <a:solidFill>
          <a:srgbClr val="7F9838"/>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Activity 1</a:t>
          </a:r>
          <a:endParaRPr lang="en-US" sz="1600" kern="1200" dirty="0"/>
        </a:p>
      </dsp:txBody>
      <dsp:txXfrm>
        <a:off x="1519179" y="604490"/>
        <a:ext cx="4367327" cy="370079"/>
      </dsp:txXfrm>
    </dsp:sp>
    <dsp:sp modelId="{4336AD64-E969-9F42-9EB4-3AD26410D83C}">
      <dsp:nvSpPr>
        <dsp:cNvPr id="0" name=""/>
        <dsp:cNvSpPr/>
      </dsp:nvSpPr>
      <dsp:spPr>
        <a:xfrm rot="5400000">
          <a:off x="3497045" y="995912"/>
          <a:ext cx="411595"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878564"/>
        <a:ext cx="106138" cy="358526"/>
      </dsp:txXfrm>
    </dsp:sp>
    <dsp:sp modelId="{EE943699-E534-534E-BAAA-5D6208604594}">
      <dsp:nvSpPr>
        <dsp:cNvPr id="0" name=""/>
        <dsp:cNvSpPr/>
      </dsp:nvSpPr>
      <dsp:spPr>
        <a:xfrm>
          <a:off x="1507665" y="1182638"/>
          <a:ext cx="4390355" cy="39310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Learner judges work</a:t>
          </a:r>
          <a:endParaRPr lang="en-US" sz="1600" kern="1200" dirty="0"/>
        </a:p>
      </dsp:txBody>
      <dsp:txXfrm>
        <a:off x="1519179" y="1194152"/>
        <a:ext cx="4367327" cy="370079"/>
      </dsp:txXfrm>
    </dsp:sp>
    <dsp:sp modelId="{9B99C771-335E-A44C-A3D9-4CEC0502522F}">
      <dsp:nvSpPr>
        <dsp:cNvPr id="0" name=""/>
        <dsp:cNvSpPr/>
      </dsp:nvSpPr>
      <dsp:spPr>
        <a:xfrm rot="5400000">
          <a:off x="3497045" y="1585574"/>
          <a:ext cx="411595"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1468226"/>
        <a:ext cx="106138" cy="358526"/>
      </dsp:txXfrm>
    </dsp:sp>
    <dsp:sp modelId="{E08C93CF-7AC8-0E4B-B314-83E53A97A847}">
      <dsp:nvSpPr>
        <dsp:cNvPr id="0" name=""/>
        <dsp:cNvSpPr/>
      </dsp:nvSpPr>
      <dsp:spPr>
        <a:xfrm>
          <a:off x="1507665" y="1772300"/>
          <a:ext cx="4390355" cy="39310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Learner asks for specific feedback</a:t>
          </a:r>
          <a:endParaRPr lang="en-US" sz="1600" kern="1200" dirty="0"/>
        </a:p>
      </dsp:txBody>
      <dsp:txXfrm>
        <a:off x="1519179" y="1783814"/>
        <a:ext cx="4367327" cy="370079"/>
      </dsp:txXfrm>
    </dsp:sp>
    <dsp:sp modelId="{9477B959-C198-E04C-84A1-200542AE4E7C}">
      <dsp:nvSpPr>
        <dsp:cNvPr id="0" name=""/>
        <dsp:cNvSpPr/>
      </dsp:nvSpPr>
      <dsp:spPr>
        <a:xfrm rot="5400000">
          <a:off x="3497045" y="2175236"/>
          <a:ext cx="411595"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2057888"/>
        <a:ext cx="106138" cy="358526"/>
      </dsp:txXfrm>
    </dsp:sp>
    <dsp:sp modelId="{08EB9249-3106-2549-89CB-AEA77227D82C}">
      <dsp:nvSpPr>
        <dsp:cNvPr id="0" name=""/>
        <dsp:cNvSpPr/>
      </dsp:nvSpPr>
      <dsp:spPr>
        <a:xfrm>
          <a:off x="1507665" y="2361962"/>
          <a:ext cx="4390355" cy="39310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Others judge work</a:t>
          </a:r>
          <a:endParaRPr lang="en-US" sz="1600" kern="1200" dirty="0"/>
        </a:p>
      </dsp:txBody>
      <dsp:txXfrm>
        <a:off x="1519179" y="2373476"/>
        <a:ext cx="4367327" cy="370079"/>
      </dsp:txXfrm>
    </dsp:sp>
    <dsp:sp modelId="{A4E82004-F586-9249-A186-C274320DA775}">
      <dsp:nvSpPr>
        <dsp:cNvPr id="0" name=""/>
        <dsp:cNvSpPr/>
      </dsp:nvSpPr>
      <dsp:spPr>
        <a:xfrm rot="5400000">
          <a:off x="3497045" y="2764898"/>
          <a:ext cx="411595"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2647550"/>
        <a:ext cx="106138" cy="358526"/>
      </dsp:txXfrm>
    </dsp:sp>
    <dsp:sp modelId="{FCD0E074-7F7C-5846-9A79-A47D3CF1B77C}">
      <dsp:nvSpPr>
        <dsp:cNvPr id="0" name=""/>
        <dsp:cNvSpPr/>
      </dsp:nvSpPr>
      <dsp:spPr>
        <a:xfrm>
          <a:off x="1507665" y="2951624"/>
          <a:ext cx="4390355" cy="39310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Compare </a:t>
          </a:r>
          <a:r>
            <a:rPr lang="en-AU" sz="1600" kern="1200" noProof="0" dirty="0" smtClean="0"/>
            <a:t>judgements</a:t>
          </a:r>
          <a:endParaRPr lang="en-AU" sz="1600" kern="1200" noProof="0" dirty="0"/>
        </a:p>
      </dsp:txBody>
      <dsp:txXfrm>
        <a:off x="1519179" y="2963138"/>
        <a:ext cx="4367327" cy="370079"/>
      </dsp:txXfrm>
    </dsp:sp>
    <dsp:sp modelId="{10FFA4B7-75EA-A849-BDC8-43F07117F3E0}">
      <dsp:nvSpPr>
        <dsp:cNvPr id="0" name=""/>
        <dsp:cNvSpPr/>
      </dsp:nvSpPr>
      <dsp:spPr>
        <a:xfrm rot="5400000">
          <a:off x="3497045" y="3354560"/>
          <a:ext cx="411595"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3237212"/>
        <a:ext cx="106138" cy="358526"/>
      </dsp:txXfrm>
    </dsp:sp>
    <dsp:sp modelId="{94C87080-D482-E846-95D4-4F6D2EADB8BC}">
      <dsp:nvSpPr>
        <dsp:cNvPr id="0" name=""/>
        <dsp:cNvSpPr/>
      </dsp:nvSpPr>
      <dsp:spPr>
        <a:xfrm>
          <a:off x="1507665" y="3541286"/>
          <a:ext cx="4390355" cy="39310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Plan for improved work</a:t>
          </a:r>
          <a:endParaRPr lang="en-US" sz="1600" kern="1200" dirty="0"/>
        </a:p>
      </dsp:txBody>
      <dsp:txXfrm>
        <a:off x="1519179" y="3552800"/>
        <a:ext cx="4367327" cy="370079"/>
      </dsp:txXfrm>
    </dsp:sp>
    <dsp:sp modelId="{7E98C4D2-31AC-6842-8451-EBDC67C2FC3A}">
      <dsp:nvSpPr>
        <dsp:cNvPr id="0" name=""/>
        <dsp:cNvSpPr/>
      </dsp:nvSpPr>
      <dsp:spPr>
        <a:xfrm rot="5400000">
          <a:off x="3497045" y="3944221"/>
          <a:ext cx="411595"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3826873"/>
        <a:ext cx="106138" cy="358526"/>
      </dsp:txXfrm>
    </dsp:sp>
    <dsp:sp modelId="{94927A85-16D2-4445-BF1B-F2072C35357A}">
      <dsp:nvSpPr>
        <dsp:cNvPr id="0" name=""/>
        <dsp:cNvSpPr/>
      </dsp:nvSpPr>
      <dsp:spPr>
        <a:xfrm>
          <a:off x="1507665" y="4130948"/>
          <a:ext cx="4390355" cy="393107"/>
        </a:xfrm>
        <a:prstGeom prst="roundRect">
          <a:avLst>
            <a:gd name="adj" fmla="val 10000"/>
          </a:avLst>
        </a:prstGeom>
        <a:solidFill>
          <a:srgbClr val="9BBB59"/>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Activity 2</a:t>
          </a:r>
          <a:endParaRPr lang="en-US" sz="1600" kern="1200" dirty="0"/>
        </a:p>
      </dsp:txBody>
      <dsp:txXfrm>
        <a:off x="1519179" y="4142462"/>
        <a:ext cx="4367327" cy="37007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56275E-67EF-474E-8313-93605168AD52}" type="datetimeFigureOut">
              <a:rPr lang="en-US" smtClean="0"/>
              <a:t>11/28/2017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7DB959-CBD6-5D4A-81BF-99D999DE18A1}" type="slidenum">
              <a:rPr lang="en-US" smtClean="0"/>
              <a:t>‹#›</a:t>
            </a:fld>
            <a:endParaRPr lang="en-US"/>
          </a:p>
        </p:txBody>
      </p:sp>
    </p:spTree>
    <p:extLst>
      <p:ext uri="{BB962C8B-B14F-4D97-AF65-F5344CB8AC3E}">
        <p14:creationId xmlns:p14="http://schemas.microsoft.com/office/powerpoint/2010/main" val="12101737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23A9921E-D27C-194F-9005-314625ADD2E6}" type="datetimeFigureOut">
              <a:rPr lang="en-US"/>
              <a:pPr>
                <a:defRPr/>
              </a:pPr>
              <a:t>11/28/2017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1C51B42-D65F-D141-BE96-43933AAC6B70}" type="slidenum">
              <a:rPr lang="en-US"/>
              <a:pPr>
                <a:defRPr/>
              </a:pPr>
              <a:t>‹#›</a:t>
            </a:fld>
            <a:endParaRPr lang="en-US"/>
          </a:p>
        </p:txBody>
      </p:sp>
    </p:spTree>
    <p:extLst>
      <p:ext uri="{BB962C8B-B14F-4D97-AF65-F5344CB8AC3E}">
        <p14:creationId xmlns:p14="http://schemas.microsoft.com/office/powerpoint/2010/main" val="696966568"/>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presenter names for the workshop</a:t>
            </a:r>
          </a:p>
          <a:p>
            <a:r>
              <a:rPr lang="en-US" dirty="0" smtClean="0"/>
              <a:t>REQUIRED: </a:t>
            </a:r>
            <a:r>
              <a:rPr lang="en-US" dirty="0" smtClean="0"/>
              <a:t>Acknowledgement</a:t>
            </a:r>
            <a:r>
              <a:rPr lang="en-US" baseline="0" dirty="0" smtClean="0"/>
              <a:t> of funding </a:t>
            </a:r>
            <a:r>
              <a:rPr lang="en-US" baseline="0" dirty="0" smtClean="0"/>
              <a:t>source (the </a:t>
            </a:r>
            <a:r>
              <a:rPr lang="en-US" baseline="0" dirty="0" smtClean="0"/>
              <a:t>Office of Learning and </a:t>
            </a:r>
            <a:r>
              <a:rPr lang="en-US" baseline="0" dirty="0" smtClean="0"/>
              <a:t>Teaching), </a:t>
            </a:r>
            <a:r>
              <a:rPr lang="en-US" baseline="0" dirty="0" smtClean="0"/>
              <a:t>and project </a:t>
            </a:r>
            <a:r>
              <a:rPr lang="en-US" baseline="0" dirty="0" smtClean="0"/>
              <a:t>team, </a:t>
            </a:r>
            <a:r>
              <a:rPr lang="en-US" baseline="0" dirty="0" smtClean="0"/>
              <a:t>led by Michael Henderson </a:t>
            </a:r>
            <a:r>
              <a:rPr lang="en-US" baseline="0" dirty="0" smtClean="0"/>
              <a:t>(full team details found </a:t>
            </a:r>
            <a:r>
              <a:rPr lang="en-US" baseline="0" dirty="0" smtClean="0"/>
              <a:t>at project </a:t>
            </a:r>
            <a:r>
              <a:rPr lang="en-US" baseline="0" dirty="0" smtClean="0"/>
              <a:t>site: </a:t>
            </a:r>
            <a:r>
              <a:rPr lang="en-US" baseline="0" dirty="0" smtClean="0"/>
              <a:t>feedbackforlearning.org</a:t>
            </a:r>
            <a:r>
              <a:rPr lang="en-US" baseline="0" dirty="0" smtClean="0"/>
              <a:t>).</a:t>
            </a:r>
          </a:p>
          <a:p>
            <a:endParaRPr lang="en-US" baseline="0" dirty="0" smtClean="0"/>
          </a:p>
          <a:p>
            <a:r>
              <a:rPr lang="en-US" baseline="0" dirty="0" smtClean="0"/>
              <a:t>This presentation is </a:t>
            </a:r>
            <a:r>
              <a:rPr lang="en-AU" dirty="0" smtClean="0"/>
              <a:t>licensed under the Creative Commons Attribution-</a:t>
            </a:r>
            <a:r>
              <a:rPr lang="en-AU" dirty="0" err="1" smtClean="0"/>
              <a:t>ShareAlike</a:t>
            </a:r>
            <a:r>
              <a:rPr lang="en-AU" dirty="0" smtClean="0"/>
              <a:t> 4.0 International License.</a:t>
            </a:r>
          </a:p>
          <a:p>
            <a:r>
              <a:rPr lang="en-AU" i="1" dirty="0" smtClean="0"/>
              <a:t>Support for this project has been provided by the Australian Government Department of Education and Training. The views expressed in this presentation do not necessarily reflect the views of the Australian Government Department of Education and Training.</a:t>
            </a:r>
            <a:endParaRPr lang="en-US" i="1" dirty="0" smtClean="0"/>
          </a:p>
          <a:p>
            <a:endParaRPr lang="en-US" dirty="0" smtClean="0"/>
          </a:p>
          <a:p>
            <a:r>
              <a:rPr lang="en-US" sz="1200" b="0" i="0" kern="1200" dirty="0" smtClean="0">
                <a:solidFill>
                  <a:schemeClr val="tx1"/>
                </a:solidFill>
                <a:effectLst/>
                <a:latin typeface="+mn-lt"/>
                <a:ea typeface="ＭＳ Ｐゴシック" charset="0"/>
                <a:cs typeface="ＭＳ Ｐゴシック" charset="0"/>
              </a:rPr>
              <a:t>  </a:t>
            </a: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a:t>
            </a:fld>
            <a:endParaRPr lang="en-US"/>
          </a:p>
        </p:txBody>
      </p:sp>
    </p:spTree>
    <p:extLst>
      <p:ext uri="{BB962C8B-B14F-4D97-AF65-F5344CB8AC3E}">
        <p14:creationId xmlns:p14="http://schemas.microsoft.com/office/powerpoint/2010/main" val="102761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AU" sz="200" dirty="0" smtClean="0"/>
          </a:p>
          <a:p>
            <a:pPr marL="0" indent="0">
              <a:buNone/>
            </a:pPr>
            <a:r>
              <a:rPr lang="en-AU" dirty="0" smtClean="0"/>
              <a:t>[Break</a:t>
            </a:r>
            <a:r>
              <a:rPr lang="en-AU" baseline="0" dirty="0" smtClean="0"/>
              <a:t> - </a:t>
            </a:r>
            <a:r>
              <a:rPr lang="en-AU" dirty="0" smtClean="0"/>
              <a:t>either </a:t>
            </a:r>
            <a:r>
              <a:rPr lang="en-AU" dirty="0" smtClean="0"/>
              <a:t>morning or afternoon </a:t>
            </a:r>
            <a:r>
              <a:rPr lang="en-AU" dirty="0" smtClean="0"/>
              <a:t>tea, </a:t>
            </a:r>
            <a:r>
              <a:rPr lang="en-AU" dirty="0" smtClean="0"/>
              <a:t>depending on </a:t>
            </a:r>
            <a:r>
              <a:rPr lang="en-AU" dirty="0" smtClean="0"/>
              <a:t>workshop time]</a:t>
            </a:r>
            <a:endParaRPr lang="en-AU" dirty="0" smtClean="0"/>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a:t>
            </a:fld>
            <a:endParaRPr lang="en-US"/>
          </a:p>
        </p:txBody>
      </p:sp>
    </p:spTree>
    <p:extLst>
      <p:ext uri="{BB962C8B-B14F-4D97-AF65-F5344CB8AC3E}">
        <p14:creationId xmlns:p14="http://schemas.microsoft.com/office/powerpoint/2010/main" val="290023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Acknowledgement</a:t>
            </a:r>
            <a:r>
              <a:rPr lang="en-US" dirty="0" smtClean="0"/>
              <a:t>:</a:t>
            </a:r>
            <a:r>
              <a:rPr lang="en-US" baseline="0" dirty="0" smtClean="0"/>
              <a:t> </a:t>
            </a:r>
            <a:r>
              <a:rPr lang="en-US" baseline="0" dirty="0" smtClean="0"/>
              <a:t>project funding (OLT grant)</a:t>
            </a: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a:t>
            </a:fld>
            <a:endParaRPr lang="en-US"/>
          </a:p>
        </p:txBody>
      </p:sp>
    </p:spTree>
    <p:extLst>
      <p:ext uri="{BB962C8B-B14F-4D97-AF65-F5344CB8AC3E}">
        <p14:creationId xmlns:p14="http://schemas.microsoft.com/office/powerpoint/2010/main" val="543701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Background</a:t>
            </a:r>
            <a:r>
              <a:rPr lang="en-US" baseline="0" dirty="0" smtClean="0"/>
              <a:t> to the </a:t>
            </a:r>
            <a:r>
              <a:rPr lang="en-US" baseline="0" dirty="0" smtClean="0"/>
              <a:t>project (left), </a:t>
            </a:r>
            <a:r>
              <a:rPr lang="en-US" baseline="0" dirty="0" smtClean="0"/>
              <a:t>including rationale for the project, research question</a:t>
            </a:r>
            <a:r>
              <a:rPr lang="en-US" baseline="0" dirty="0" smtClean="0"/>
              <a:t>, and </a:t>
            </a:r>
            <a:r>
              <a:rPr lang="en-US" baseline="0" dirty="0" smtClean="0"/>
              <a:t>theoretical lens</a:t>
            </a:r>
            <a:r>
              <a:rPr lang="en-US" baseline="0" dirty="0" smtClean="0"/>
              <a:t>.</a:t>
            </a:r>
          </a:p>
          <a:p>
            <a:endParaRPr lang="en-US" baseline="0" dirty="0" smtClean="0"/>
          </a:p>
          <a:p>
            <a:r>
              <a:rPr lang="en-US" baseline="0" dirty="0" smtClean="0"/>
              <a:t>Design of </a:t>
            </a:r>
            <a:r>
              <a:rPr lang="en-US" baseline="0" dirty="0" smtClean="0"/>
              <a:t>project (right): mixed methods - informed </a:t>
            </a:r>
            <a:r>
              <a:rPr lang="en-US" baseline="0" dirty="0" smtClean="0"/>
              <a:t>a framework of conditions for successful feedback. Another aim of the project was to develop and deliver workshops </a:t>
            </a:r>
            <a:r>
              <a:rPr lang="en-US" baseline="0" dirty="0" smtClean="0"/>
              <a:t>(National Roadshow, </a:t>
            </a:r>
            <a:r>
              <a:rPr lang="en-US" baseline="0" dirty="0" smtClean="0"/>
              <a:t>Sept-Dec 2017). The materials you see today were used as part of this roadshow, and the intention was that educators would be able to use elements as part of their own local professional development initiatives. </a:t>
            </a:r>
          </a:p>
          <a:p>
            <a:endParaRPr lang="en-US" baseline="0" dirty="0" smtClean="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4</a:t>
            </a:fld>
            <a:endParaRPr lang="en-US"/>
          </a:p>
        </p:txBody>
      </p:sp>
    </p:spTree>
    <p:extLst>
      <p:ext uri="{BB962C8B-B14F-4D97-AF65-F5344CB8AC3E}">
        <p14:creationId xmlns:p14="http://schemas.microsoft.com/office/powerpoint/2010/main" val="4132371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smtClean="0"/>
              <a:t>project </a:t>
            </a:r>
            <a:r>
              <a:rPr lang="en-US" dirty="0" smtClean="0"/>
              <a:t>comprised</a:t>
            </a:r>
            <a:r>
              <a:rPr lang="en-US" baseline="0" dirty="0" smtClean="0"/>
              <a:t> four </a:t>
            </a:r>
            <a:r>
              <a:rPr lang="en-US" baseline="0" dirty="0" smtClean="0"/>
              <a:t>phases - </a:t>
            </a:r>
            <a:r>
              <a:rPr lang="en-US" baseline="0" dirty="0" smtClean="0"/>
              <a:t>outlined as per slide.</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5</a:t>
            </a:fld>
            <a:endParaRPr lang="en-US"/>
          </a:p>
        </p:txBody>
      </p:sp>
    </p:spTree>
    <p:extLst>
      <p:ext uri="{BB962C8B-B14F-4D97-AF65-F5344CB8AC3E}">
        <p14:creationId xmlns:p14="http://schemas.microsoft.com/office/powerpoint/2010/main" val="1678535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noProof="0" dirty="0" smtClean="0"/>
              <a:t>This section highlights</a:t>
            </a:r>
            <a:r>
              <a:rPr lang="en-AU" baseline="0" noProof="0" dirty="0" smtClean="0"/>
              <a:t> the problems with feedback, and justifies why we need to think about feedback from another point of view (if we want to generate feedback that makes a difference).</a:t>
            </a:r>
          </a:p>
          <a:p>
            <a:r>
              <a:rPr lang="en-AU" baseline="0" noProof="0" dirty="0" smtClean="0"/>
              <a:t>For point six, “diagnostic in flavour” means that, while deficits or strengths in performance are pointed out, strategies for improvement are not provided.</a:t>
            </a:r>
            <a:endParaRPr lang="en-AU" noProof="0"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6</a:t>
            </a:fld>
            <a:endParaRPr lang="en-US"/>
          </a:p>
        </p:txBody>
      </p:sp>
    </p:spTree>
    <p:extLst>
      <p:ext uri="{BB962C8B-B14F-4D97-AF65-F5344CB8AC3E}">
        <p14:creationId xmlns:p14="http://schemas.microsoft.com/office/powerpoint/2010/main" val="1181164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 assessment,</a:t>
            </a:r>
            <a:r>
              <a:rPr lang="en-US" baseline="0" dirty="0" smtClean="0"/>
              <a:t> feedback is an emotional business.</a:t>
            </a:r>
          </a:p>
          <a:p>
            <a:r>
              <a:rPr lang="en-US" baseline="0" dirty="0" smtClean="0"/>
              <a:t>As shown in this image, it can cause discomfort for </a:t>
            </a:r>
            <a:r>
              <a:rPr lang="en-US" baseline="0" dirty="0" smtClean="0"/>
              <a:t>both the </a:t>
            </a:r>
            <a:r>
              <a:rPr lang="en-US" baseline="0" dirty="0" smtClean="0"/>
              <a:t>sender (typically the educator) and the recipient.</a:t>
            </a:r>
          </a:p>
          <a:p>
            <a:r>
              <a:rPr lang="en-US" baseline="0" dirty="0" smtClean="0"/>
              <a:t>Is the sender’s job over once they have sent the information?</a:t>
            </a:r>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7</a:t>
            </a:fld>
            <a:endParaRPr lang="en-US"/>
          </a:p>
        </p:txBody>
      </p:sp>
    </p:spTree>
    <p:extLst>
      <p:ext uri="{BB962C8B-B14F-4D97-AF65-F5344CB8AC3E}">
        <p14:creationId xmlns:p14="http://schemas.microsoft.com/office/powerpoint/2010/main" val="1012513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smtClean="0"/>
              <a:t>Feedback can be emotional </a:t>
            </a:r>
            <a:r>
              <a:rPr lang="en-US" dirty="0" smtClean="0"/>
              <a:t>for both</a:t>
            </a:r>
            <a:r>
              <a:rPr lang="en-US" baseline="0" dirty="0" smtClean="0"/>
              <a:t> </a:t>
            </a:r>
            <a:r>
              <a:rPr lang="en-US" baseline="0" dirty="0" smtClean="0"/>
              <a:t>parties; h</a:t>
            </a:r>
            <a:r>
              <a:rPr lang="en-US" dirty="0" smtClean="0"/>
              <a:t>ence</a:t>
            </a:r>
            <a:r>
              <a:rPr lang="en-US" baseline="0" dirty="0" smtClean="0"/>
              <a:t> </a:t>
            </a:r>
            <a:r>
              <a:rPr lang="en-US" baseline="0" dirty="0" smtClean="0"/>
              <a:t>the perceived need for the </a:t>
            </a:r>
            <a:r>
              <a:rPr lang="en-US" baseline="0" dirty="0" smtClean="0"/>
              <a:t>“feedback sandwich”. </a:t>
            </a:r>
            <a:r>
              <a:rPr lang="en-US" baseline="0" dirty="0" smtClean="0"/>
              <a:t>This </a:t>
            </a:r>
            <a:r>
              <a:rPr lang="en-US" baseline="0" dirty="0" smtClean="0"/>
              <a:t>“sandwich”, </a:t>
            </a:r>
            <a:r>
              <a:rPr lang="en-US" baseline="0" dirty="0" smtClean="0"/>
              <a:t>as </a:t>
            </a:r>
            <a:r>
              <a:rPr lang="en-US" baseline="0" dirty="0" smtClean="0"/>
              <a:t>depicted here </a:t>
            </a:r>
            <a:r>
              <a:rPr lang="en-US" baseline="0" dirty="0" smtClean="0"/>
              <a:t>in the slide, is similar to the </a:t>
            </a:r>
            <a:r>
              <a:rPr lang="en-US" baseline="0" dirty="0" smtClean="0"/>
              <a:t>“sugar-coated pill” </a:t>
            </a:r>
            <a:r>
              <a:rPr lang="en-US" baseline="0" dirty="0" smtClean="0"/>
              <a:t>in its </a:t>
            </a:r>
            <a:r>
              <a:rPr lang="en-US" baseline="0" dirty="0" smtClean="0"/>
              <a:t>function – </a:t>
            </a:r>
            <a:r>
              <a:rPr lang="en-US" baseline="0" dirty="0" smtClean="0"/>
              <a:t>disguising the </a:t>
            </a:r>
            <a:r>
              <a:rPr lang="en-US" baseline="0" dirty="0" smtClean="0"/>
              <a:t>“negative” </a:t>
            </a:r>
            <a:r>
              <a:rPr lang="en-US" baseline="0" dirty="0" smtClean="0"/>
              <a:t>feedback, or making it more palatable</a:t>
            </a:r>
            <a:r>
              <a:rPr lang="en-US" baseline="0" dirty="0" smtClean="0"/>
              <a:t>.</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b="1" baseline="0" dirty="0" smtClean="0"/>
              <a:t>Learners</a:t>
            </a:r>
            <a:r>
              <a:rPr lang="en-US" baseline="0" dirty="0" smtClean="0"/>
              <a:t> </a:t>
            </a:r>
            <a:r>
              <a:rPr lang="en-US" baseline="0" dirty="0" smtClean="0"/>
              <a:t>see through the ritual of the feedback </a:t>
            </a:r>
            <a:r>
              <a:rPr lang="en-US" baseline="0" dirty="0" smtClean="0"/>
              <a:t>sandwich – </a:t>
            </a:r>
            <a:r>
              <a:rPr lang="en-US" baseline="0" dirty="0" smtClean="0"/>
              <a:t>disregard the positive </a:t>
            </a:r>
            <a:r>
              <a:rPr lang="en-US" baseline="0" dirty="0" smtClean="0"/>
              <a:t>“bread” </a:t>
            </a:r>
            <a:r>
              <a:rPr lang="en-US" baseline="0" dirty="0" smtClean="0"/>
              <a:t>and jump straight to the </a:t>
            </a:r>
            <a:r>
              <a:rPr lang="en-US" baseline="0" dirty="0" smtClean="0"/>
              <a:t>“meat”.</a:t>
            </a:r>
            <a:endParaRPr lang="en-US" baseline="0" dirty="0" smtClean="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aseline="0" dirty="0" smtClean="0"/>
              <a:t>Covered further </a:t>
            </a:r>
            <a:r>
              <a:rPr lang="en-US" baseline="0" dirty="0" smtClean="0"/>
              <a:t>in </a:t>
            </a:r>
            <a:r>
              <a:rPr lang="en-US" baseline="0" dirty="0" smtClean="0"/>
              <a:t>E. </a:t>
            </a:r>
            <a:r>
              <a:rPr lang="en-AU" sz="1200" kern="1200" dirty="0" smtClean="0">
                <a:solidFill>
                  <a:schemeClr val="tx1"/>
                </a:solidFill>
                <a:effectLst/>
                <a:latin typeface="+mn-lt"/>
                <a:ea typeface="ＭＳ Ｐゴシック" charset="0"/>
                <a:cs typeface="ＭＳ Ｐゴシック" charset="0"/>
              </a:rPr>
              <a:t>Molloy, F. </a:t>
            </a:r>
            <a:r>
              <a:rPr lang="en-AU" sz="1200" kern="1200" dirty="0" err="1" smtClean="0">
                <a:solidFill>
                  <a:schemeClr val="tx1"/>
                </a:solidFill>
                <a:effectLst/>
                <a:latin typeface="+mn-lt"/>
                <a:ea typeface="ＭＳ Ｐゴシック" charset="0"/>
                <a:cs typeface="ＭＳ Ｐゴシック" charset="0"/>
              </a:rPr>
              <a:t>Borello</a:t>
            </a:r>
            <a:r>
              <a:rPr lang="en-AU" sz="1200" kern="1200" dirty="0" smtClean="0">
                <a:solidFill>
                  <a:schemeClr val="tx1"/>
                </a:solidFill>
                <a:effectLst/>
                <a:latin typeface="+mn-lt"/>
                <a:ea typeface="ＭＳ Ｐゴシック" charset="0"/>
                <a:cs typeface="ＭＳ Ｐゴシック" charset="0"/>
              </a:rPr>
              <a:t>, &amp; R. Epstein </a:t>
            </a:r>
            <a:r>
              <a:rPr lang="en-AU" sz="1200" kern="1200" dirty="0" smtClean="0">
                <a:solidFill>
                  <a:schemeClr val="tx1"/>
                </a:solidFill>
                <a:effectLst/>
                <a:latin typeface="+mn-lt"/>
                <a:ea typeface="ＭＳ Ｐゴシック" charset="0"/>
                <a:cs typeface="ＭＳ Ｐゴシック" charset="0"/>
              </a:rPr>
              <a:t>(2013</a:t>
            </a:r>
            <a:r>
              <a:rPr lang="en-AU" sz="1200" kern="1200" dirty="0" smtClean="0">
                <a:solidFill>
                  <a:schemeClr val="tx1"/>
                </a:solidFill>
                <a:effectLst/>
                <a:latin typeface="+mn-lt"/>
                <a:ea typeface="ＭＳ Ｐゴシック" charset="0"/>
                <a:cs typeface="ＭＳ Ｐゴシック" charset="0"/>
              </a:rPr>
              <a:t>), </a:t>
            </a:r>
            <a:r>
              <a:rPr lang="en-AU" sz="1200" kern="1200" dirty="0" smtClean="0">
                <a:solidFill>
                  <a:schemeClr val="tx1"/>
                </a:solidFill>
                <a:effectLst/>
                <a:latin typeface="+mn-lt"/>
                <a:ea typeface="ＭＳ Ｐゴシック" charset="0"/>
                <a:cs typeface="ＭＳ Ｐゴシック" charset="0"/>
              </a:rPr>
              <a:t>Chapter </a:t>
            </a:r>
            <a:r>
              <a:rPr lang="en-AU" sz="1200" kern="1200" dirty="0" smtClean="0">
                <a:solidFill>
                  <a:schemeClr val="tx1"/>
                </a:solidFill>
                <a:effectLst/>
                <a:latin typeface="+mn-lt"/>
                <a:ea typeface="ＭＳ Ｐゴシック" charset="0"/>
                <a:cs typeface="ＭＳ Ｐゴシック" charset="0"/>
              </a:rPr>
              <a:t>4: </a:t>
            </a:r>
            <a:r>
              <a:rPr lang="en-AU" sz="1200" kern="1200" dirty="0" smtClean="0">
                <a:solidFill>
                  <a:schemeClr val="tx1"/>
                </a:solidFill>
                <a:effectLst/>
                <a:latin typeface="+mn-lt"/>
                <a:ea typeface="ＭＳ Ｐゴシック" charset="0"/>
                <a:cs typeface="ＭＳ Ｐゴシック" charset="0"/>
              </a:rPr>
              <a:t>The impact of emotion in </a:t>
            </a:r>
            <a:r>
              <a:rPr lang="en-AU" sz="1200" kern="1200" dirty="0" smtClean="0">
                <a:solidFill>
                  <a:schemeClr val="tx1"/>
                </a:solidFill>
                <a:effectLst/>
                <a:latin typeface="+mn-lt"/>
                <a:ea typeface="ＭＳ Ｐゴシック" charset="0"/>
                <a:cs typeface="ＭＳ Ｐゴシック" charset="0"/>
              </a:rPr>
              <a:t>feedback, </a:t>
            </a:r>
            <a:r>
              <a:rPr lang="en-AU" sz="1200" kern="1200" dirty="0" smtClean="0">
                <a:solidFill>
                  <a:schemeClr val="tx1"/>
                </a:solidFill>
                <a:effectLst/>
                <a:latin typeface="+mn-lt"/>
                <a:ea typeface="ＭＳ Ｐゴシック" charset="0"/>
                <a:cs typeface="ＭＳ Ｐゴシック" charset="0"/>
              </a:rPr>
              <a:t>in </a:t>
            </a:r>
            <a:r>
              <a:rPr lang="en-AU" sz="1200" kern="1200" dirty="0" smtClean="0">
                <a:solidFill>
                  <a:schemeClr val="tx1"/>
                </a:solidFill>
                <a:effectLst/>
                <a:latin typeface="+mn-lt"/>
                <a:ea typeface="ＭＳ Ｐゴシック" charset="0"/>
                <a:cs typeface="ＭＳ Ｐゴシック" charset="0"/>
              </a:rPr>
              <a:t>D. Boud</a:t>
            </a:r>
            <a:r>
              <a:rPr lang="en-AU" sz="1200" kern="1200" baseline="0" dirty="0" smtClean="0">
                <a:solidFill>
                  <a:schemeClr val="tx1"/>
                </a:solidFill>
                <a:effectLst/>
                <a:latin typeface="+mn-lt"/>
                <a:ea typeface="ＭＳ Ｐゴシック" charset="0"/>
                <a:cs typeface="ＭＳ Ｐゴシック" charset="0"/>
              </a:rPr>
              <a:t> </a:t>
            </a:r>
            <a:r>
              <a:rPr lang="en-AU" sz="1200" kern="1200" dirty="0" smtClean="0">
                <a:solidFill>
                  <a:schemeClr val="tx1"/>
                </a:solidFill>
                <a:effectLst/>
                <a:latin typeface="+mn-lt"/>
                <a:ea typeface="ＭＳ Ｐゴシック" charset="0"/>
                <a:cs typeface="ＭＳ Ｐゴシック" charset="0"/>
              </a:rPr>
              <a:t>and E. Molloy </a:t>
            </a:r>
            <a:r>
              <a:rPr lang="en-AU" sz="1200" kern="1200" dirty="0" smtClean="0">
                <a:solidFill>
                  <a:schemeClr val="tx1"/>
                </a:solidFill>
                <a:effectLst/>
                <a:latin typeface="+mn-lt"/>
                <a:ea typeface="ＭＳ Ｐゴシック" charset="0"/>
                <a:cs typeface="ＭＳ Ｐゴシック" charset="0"/>
              </a:rPr>
              <a:t>(</a:t>
            </a:r>
            <a:r>
              <a:rPr lang="en-AU" sz="1200" kern="1200" dirty="0" smtClean="0">
                <a:solidFill>
                  <a:schemeClr val="tx1"/>
                </a:solidFill>
                <a:effectLst/>
                <a:latin typeface="+mn-lt"/>
                <a:ea typeface="ＭＳ Ｐゴシック" charset="0"/>
                <a:cs typeface="ＭＳ Ｐゴシック" charset="0"/>
              </a:rPr>
              <a:t>eds.) </a:t>
            </a:r>
            <a:r>
              <a:rPr lang="en-AU" sz="1200" i="1" kern="1200" dirty="0" smtClean="0">
                <a:solidFill>
                  <a:schemeClr val="tx1"/>
                </a:solidFill>
                <a:effectLst/>
                <a:latin typeface="+mn-lt"/>
                <a:ea typeface="ＭＳ Ｐゴシック" charset="0"/>
                <a:cs typeface="ＭＳ Ｐゴシック" charset="0"/>
              </a:rPr>
              <a:t>Feedback </a:t>
            </a:r>
            <a:r>
              <a:rPr lang="en-AU" sz="1200" i="1" kern="1200" dirty="0" smtClean="0">
                <a:solidFill>
                  <a:schemeClr val="tx1"/>
                </a:solidFill>
                <a:effectLst/>
                <a:latin typeface="+mn-lt"/>
                <a:ea typeface="ＭＳ Ｐゴシック" charset="0"/>
                <a:cs typeface="ＭＳ Ｐゴシック" charset="0"/>
              </a:rPr>
              <a:t>in Higher Education.</a:t>
            </a:r>
            <a:r>
              <a:rPr lang="en-AU" sz="1200" kern="1200" dirty="0" smtClean="0">
                <a:solidFill>
                  <a:schemeClr val="tx1"/>
                </a:solidFill>
                <a:effectLst/>
                <a:latin typeface="+mn-lt"/>
                <a:ea typeface="ＭＳ Ｐゴシック" charset="0"/>
                <a:cs typeface="ＭＳ Ｐゴシック" charset="0"/>
              </a:rPr>
              <a:t> Routledge. London. </a:t>
            </a:r>
            <a:r>
              <a:rPr lang="en-AU" sz="1200" kern="1200" dirty="0" smtClean="0">
                <a:solidFill>
                  <a:schemeClr val="tx1"/>
                </a:solidFill>
                <a:effectLst/>
                <a:latin typeface="+mn-lt"/>
                <a:ea typeface="ＭＳ Ｐゴシック" charset="0"/>
                <a:cs typeface="ＭＳ Ｐゴシック" charset="0"/>
              </a:rPr>
              <a:t>See also </a:t>
            </a:r>
            <a:r>
              <a:rPr lang="en-AU" sz="1200" kern="1200" dirty="0" err="1" smtClean="0">
                <a:solidFill>
                  <a:schemeClr val="tx1"/>
                </a:solidFill>
                <a:effectLst/>
                <a:latin typeface="+mn-lt"/>
                <a:ea typeface="ＭＳ Ｐゴシック" charset="0"/>
                <a:cs typeface="ＭＳ Ｐゴシック" charset="0"/>
              </a:rPr>
              <a:t>Ende</a:t>
            </a:r>
            <a:r>
              <a:rPr lang="en-AU" sz="1200" kern="1200" dirty="0" smtClean="0">
                <a:solidFill>
                  <a:schemeClr val="tx1"/>
                </a:solidFill>
                <a:effectLst/>
                <a:latin typeface="+mn-lt"/>
                <a:ea typeface="ＭＳ Ｐゴシック" charset="0"/>
                <a:cs typeface="ＭＳ Ｐゴシック" charset="0"/>
              </a:rPr>
              <a:t> (1995).</a:t>
            </a:r>
            <a:endParaRPr lang="en-AU" sz="1200" kern="1200" dirty="0" smtClean="0">
              <a:solidFill>
                <a:schemeClr val="tx1"/>
              </a:solidFill>
              <a:effectLst/>
              <a:latin typeface="+mn-lt"/>
              <a:ea typeface="ＭＳ Ｐゴシック" charset="0"/>
              <a:cs typeface="ＭＳ Ｐゴシック"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smtClean="0">
                <a:solidFill>
                  <a:schemeClr val="tx1"/>
                </a:solidFill>
                <a:effectLst/>
                <a:latin typeface="+mn-lt"/>
                <a:ea typeface="ＭＳ Ｐゴシック" charset="0"/>
                <a:cs typeface="ＭＳ Ｐゴシック" charset="0"/>
              </a:rPr>
              <a:t>In </a:t>
            </a:r>
            <a:r>
              <a:rPr lang="en-US" sz="1200" b="0" i="0" u="none" strike="noStrike" kern="1200" baseline="0" dirty="0" smtClean="0">
                <a:solidFill>
                  <a:schemeClr val="tx1"/>
                </a:solidFill>
                <a:effectLst/>
                <a:latin typeface="+mn-lt"/>
                <a:ea typeface="ＭＳ Ｐゴシック" charset="0"/>
                <a:cs typeface="ＭＳ Ｐゴシック" charset="0"/>
              </a:rPr>
              <a:t>anticipating an emotional </a:t>
            </a:r>
            <a:r>
              <a:rPr lang="en-GB" sz="1200" b="0" i="0" u="none" strike="noStrike" kern="1200" baseline="0" dirty="0" smtClean="0">
                <a:solidFill>
                  <a:schemeClr val="tx1"/>
                </a:solidFill>
                <a:effectLst/>
                <a:latin typeface="+mn-lt"/>
                <a:ea typeface="ＭＳ Ｐゴシック" charset="0"/>
                <a:cs typeface="ＭＳ Ｐゴシック" charset="0"/>
              </a:rPr>
              <a:t>response from learners, </a:t>
            </a:r>
            <a:r>
              <a:rPr lang="en-GB" sz="1200" b="1" i="0" u="none" strike="noStrike" kern="1200" baseline="0" dirty="0" smtClean="0">
                <a:solidFill>
                  <a:schemeClr val="tx1"/>
                </a:solidFill>
                <a:effectLst/>
                <a:latin typeface="+mn-lt"/>
                <a:ea typeface="ＭＳ Ｐゴシック" charset="0"/>
                <a:cs typeface="ＭＳ Ｐゴシック" charset="0"/>
              </a:rPr>
              <a:t>educators</a:t>
            </a:r>
            <a:r>
              <a:rPr lang="en-GB" sz="1200" b="0" i="0" u="none" strike="noStrike" kern="1200" baseline="0" dirty="0" smtClean="0">
                <a:solidFill>
                  <a:schemeClr val="tx1"/>
                </a:solidFill>
                <a:effectLst/>
                <a:latin typeface="+mn-lt"/>
                <a:ea typeface="ＭＳ Ｐゴシック" charset="0"/>
                <a:cs typeface="ＭＳ Ｐゴシック" charset="0"/>
              </a:rPr>
              <a:t> can </a:t>
            </a:r>
            <a:r>
              <a:rPr lang="en-GB" sz="1200" b="0" i="0" u="none" strike="noStrike" kern="1200" baseline="0" dirty="0" smtClean="0">
                <a:solidFill>
                  <a:schemeClr val="tx1"/>
                </a:solidFill>
                <a:effectLst/>
                <a:latin typeface="+mn-lt"/>
                <a:ea typeface="ＭＳ Ｐゴシック" charset="0"/>
                <a:cs typeface="ＭＳ Ｐゴシック" charset="0"/>
              </a:rPr>
              <a:t>also be ‘</a:t>
            </a:r>
            <a:r>
              <a:rPr lang="en-GB" sz="1200" b="0" i="0" u="none" strike="noStrike" kern="1200" baseline="0" dirty="0" smtClean="0">
                <a:solidFill>
                  <a:schemeClr val="tx1"/>
                </a:solidFill>
                <a:effectLst/>
                <a:latin typeface="+mn-lt"/>
                <a:ea typeface="ＭＳ Ｐゴシック" charset="0"/>
                <a:cs typeface="ＭＳ Ｐゴシック" charset="0"/>
              </a:rPr>
              <a:t>mealy-mouthed</a:t>
            </a:r>
            <a:r>
              <a:rPr lang="en-GB" sz="1200" b="0" i="0" u="none" strike="noStrike" kern="1200" baseline="0" dirty="0" smtClean="0">
                <a:solidFill>
                  <a:schemeClr val="tx1"/>
                </a:solidFill>
                <a:effectLst/>
                <a:latin typeface="+mn-lt"/>
                <a:ea typeface="ＭＳ Ｐゴシック" charset="0"/>
                <a:cs typeface="ＭＳ Ｐゴシック" charset="0"/>
              </a:rPr>
              <a:t>’ in their feedback, which can interfere with </a:t>
            </a:r>
            <a:r>
              <a:rPr lang="en-GB" sz="1200" b="0" i="0" u="none" strike="noStrike" kern="1200" baseline="0" dirty="0" smtClean="0">
                <a:solidFill>
                  <a:schemeClr val="tx1"/>
                </a:solidFill>
                <a:effectLst/>
                <a:latin typeface="+mn-lt"/>
                <a:ea typeface="ＭＳ Ｐゴシック" charset="0"/>
                <a:cs typeface="ＭＳ Ｐゴシック" charset="0"/>
              </a:rPr>
              <a:t>the generation </a:t>
            </a:r>
            <a:r>
              <a:rPr lang="en-GB" sz="1200" b="0" i="0" u="none" strike="noStrike" kern="1200" baseline="0" dirty="0" smtClean="0">
                <a:solidFill>
                  <a:schemeClr val="tx1"/>
                </a:solidFill>
                <a:effectLst/>
                <a:latin typeface="+mn-lt"/>
                <a:ea typeface="ＭＳ Ｐゴシック" charset="0"/>
                <a:cs typeface="ＭＳ Ｐゴシック" charset="0"/>
              </a:rPr>
              <a:t>of productive knowledge for both </a:t>
            </a:r>
            <a:r>
              <a:rPr lang="en-GB" sz="1200" b="0" i="0" u="none" strike="noStrike" kern="1200" baseline="0" dirty="0" smtClean="0">
                <a:solidFill>
                  <a:schemeClr val="tx1"/>
                </a:solidFill>
                <a:effectLst/>
                <a:latin typeface="+mn-lt"/>
                <a:ea typeface="ＭＳ Ｐゴシック" charset="0"/>
                <a:cs typeface="ＭＳ Ｐゴシック" charset="0"/>
              </a:rPr>
              <a:t>parties. See </a:t>
            </a:r>
            <a:r>
              <a:rPr lang="en-GB" sz="1200" b="0" i="0" u="none" strike="noStrike" kern="1200" baseline="0" dirty="0" err="1" smtClean="0">
                <a:solidFill>
                  <a:schemeClr val="tx1"/>
                </a:solidFill>
                <a:effectLst/>
                <a:latin typeface="+mn-lt"/>
                <a:ea typeface="ＭＳ Ｐゴシック" charset="0"/>
                <a:cs typeface="ＭＳ Ｐゴシック" charset="0"/>
              </a:rPr>
              <a:t>Ende</a:t>
            </a:r>
            <a:r>
              <a:rPr lang="en-GB" sz="1200" b="0" i="0" u="none" strike="noStrike" kern="1200" baseline="0" dirty="0" smtClean="0">
                <a:solidFill>
                  <a:schemeClr val="tx1"/>
                </a:solidFill>
                <a:effectLst/>
                <a:latin typeface="+mn-lt"/>
                <a:ea typeface="ＭＳ Ｐゴシック" charset="0"/>
                <a:cs typeface="ＭＳ Ｐゴシック" charset="0"/>
              </a:rPr>
              <a:t> (1983) for the notion </a:t>
            </a:r>
            <a:r>
              <a:rPr lang="en-GB" sz="1200" b="0" i="0" u="none" strike="noStrike" kern="1200" baseline="0" dirty="0" smtClean="0">
                <a:solidFill>
                  <a:schemeClr val="tx1"/>
                </a:solidFill>
                <a:effectLst/>
                <a:latin typeface="+mn-lt"/>
                <a:ea typeface="ＭＳ Ｐゴシック" charset="0"/>
                <a:cs typeface="ＭＳ Ｐゴシック" charset="0"/>
              </a:rPr>
              <a:t>of </a:t>
            </a:r>
            <a:r>
              <a:rPr lang="en-GB" sz="1200" b="0" i="0" u="none" strike="noStrike" kern="1200" baseline="0" dirty="0" smtClean="0">
                <a:solidFill>
                  <a:schemeClr val="tx1"/>
                </a:solidFill>
                <a:effectLst/>
                <a:latin typeface="+mn-lt"/>
                <a:ea typeface="ＭＳ Ｐゴシック" charset="0"/>
                <a:cs typeface="ＭＳ Ｐゴシック" charset="0"/>
              </a:rPr>
              <a:t>“vanishing feedback”; </a:t>
            </a:r>
            <a:r>
              <a:rPr lang="en-GB" sz="1200" b="0" i="0" u="none" strike="noStrike" kern="1200" baseline="0" dirty="0" smtClean="0">
                <a:solidFill>
                  <a:schemeClr val="tx1"/>
                </a:solidFill>
                <a:effectLst/>
                <a:latin typeface="+mn-lt"/>
                <a:ea typeface="ＭＳ Ｐゴシック" charset="0"/>
                <a:cs typeface="ＭＳ Ｐゴシック" charset="0"/>
              </a:rPr>
              <a:t>Molloy and </a:t>
            </a:r>
            <a:r>
              <a:rPr lang="en-GB" sz="1200" b="0" i="0" u="none" strike="noStrike" kern="1200" baseline="0" dirty="0" smtClean="0">
                <a:solidFill>
                  <a:schemeClr val="tx1"/>
                </a:solidFill>
                <a:effectLst/>
                <a:latin typeface="+mn-lt"/>
                <a:ea typeface="ＭＳ Ｐゴシック" charset="0"/>
                <a:cs typeface="ＭＳ Ｐゴシック" charset="0"/>
              </a:rPr>
              <a:t>Boud (2013), </a:t>
            </a:r>
            <a:r>
              <a:rPr lang="en-GB" sz="1200" b="0" i="0" u="none" strike="noStrike" kern="1200" baseline="0" dirty="0" smtClean="0">
                <a:solidFill>
                  <a:schemeClr val="tx1"/>
                </a:solidFill>
                <a:effectLst/>
                <a:latin typeface="+mn-lt"/>
                <a:ea typeface="ＭＳ Ｐゴシック" charset="0"/>
                <a:cs typeface="ＭＳ Ｐゴシック" charset="0"/>
              </a:rPr>
              <a:t>Chapter 2 in Boud and </a:t>
            </a:r>
            <a:r>
              <a:rPr lang="en-GB" sz="1200" b="0" i="0" u="none" strike="noStrike" kern="1200" baseline="0" dirty="0" smtClean="0">
                <a:solidFill>
                  <a:schemeClr val="tx1"/>
                </a:solidFill>
                <a:effectLst/>
                <a:latin typeface="+mn-lt"/>
                <a:ea typeface="ＭＳ Ｐゴシック" charset="0"/>
                <a:cs typeface="ＭＳ Ｐゴシック" charset="0"/>
              </a:rPr>
              <a:t>Molloy (eds.) </a:t>
            </a:r>
            <a:r>
              <a:rPr lang="en-GB" sz="1200" b="0" i="1" u="none" strike="noStrike" kern="1200" baseline="0" dirty="0" smtClean="0">
                <a:solidFill>
                  <a:schemeClr val="tx1"/>
                </a:solidFill>
                <a:effectLst/>
                <a:latin typeface="+mn-lt"/>
                <a:ea typeface="ＭＳ Ｐゴシック" charset="0"/>
                <a:cs typeface="ＭＳ Ｐゴシック" charset="0"/>
              </a:rPr>
              <a:t>Feedback in Higher Education</a:t>
            </a:r>
            <a:r>
              <a:rPr lang="en-GB" sz="1200" b="0" i="0" u="none" strike="noStrike" kern="1200" baseline="0" dirty="0" smtClean="0">
                <a:solidFill>
                  <a:schemeClr val="tx1"/>
                </a:solidFill>
                <a:effectLst/>
                <a:latin typeface="+mn-lt"/>
                <a:ea typeface="ＭＳ Ｐゴシック" charset="0"/>
                <a:cs typeface="ＭＳ Ｐゴシック" charset="0"/>
              </a:rPr>
              <a:t>, </a:t>
            </a:r>
            <a:r>
              <a:rPr lang="en-GB" sz="1200" b="0" i="0" u="none" strike="noStrike" kern="1200" baseline="0" dirty="0" smtClean="0">
                <a:solidFill>
                  <a:schemeClr val="tx1"/>
                </a:solidFill>
                <a:effectLst/>
                <a:latin typeface="+mn-lt"/>
                <a:ea typeface="ＭＳ Ｐゴシック" charset="0"/>
                <a:cs typeface="ＭＳ Ｐゴシック" charset="0"/>
              </a:rPr>
              <a:t>cover the concept of </a:t>
            </a:r>
            <a:r>
              <a:rPr lang="en-GB" sz="1200" b="0" i="0" u="none" strike="noStrike" kern="1200" baseline="0" dirty="0" smtClean="0">
                <a:solidFill>
                  <a:schemeClr val="tx1"/>
                </a:solidFill>
                <a:effectLst/>
                <a:latin typeface="+mn-lt"/>
                <a:ea typeface="ＭＳ Ｐゴシック" charset="0"/>
                <a:cs typeface="ＭＳ Ｐゴシック" charset="0"/>
              </a:rPr>
              <a:t>“mealy-mouthed” </a:t>
            </a:r>
            <a:r>
              <a:rPr lang="en-GB" sz="1200" b="0" i="0" u="none" strike="noStrike" kern="1200" baseline="0" dirty="0" smtClean="0">
                <a:solidFill>
                  <a:schemeClr val="tx1"/>
                </a:solidFill>
                <a:effectLst/>
                <a:latin typeface="+mn-lt"/>
                <a:ea typeface="ＭＳ Ｐゴシック" charset="0"/>
                <a:cs typeface="ＭＳ Ｐゴシック" charset="0"/>
              </a:rPr>
              <a:t>approaches to feedback.</a:t>
            </a:r>
            <a:endParaRPr lang="en-GB" sz="1200" kern="1200" dirty="0" smtClean="0">
              <a:solidFill>
                <a:schemeClr val="tx1"/>
              </a:solidFill>
              <a:effectLst/>
              <a:latin typeface="+mn-lt"/>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8</a:t>
            </a:fld>
            <a:endParaRPr lang="en-US"/>
          </a:p>
        </p:txBody>
      </p:sp>
    </p:spTree>
    <p:extLst>
      <p:ext uri="{BB962C8B-B14F-4D97-AF65-F5344CB8AC3E}">
        <p14:creationId xmlns:p14="http://schemas.microsoft.com/office/powerpoint/2010/main" val="2015425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feedback might be difficult and emotional for multiple </a:t>
            </a:r>
            <a:r>
              <a:rPr lang="en-US" baseline="0" dirty="0" smtClean="0"/>
              <a:t>parties, </a:t>
            </a:r>
            <a:r>
              <a:rPr lang="en-US" baseline="0" dirty="0" smtClean="0"/>
              <a:t>b</a:t>
            </a:r>
            <a:r>
              <a:rPr lang="en-US" dirty="0" smtClean="0"/>
              <a:t>ut it’s worth</a:t>
            </a:r>
            <a:r>
              <a:rPr lang="en-US" baseline="0" dirty="0" smtClean="0"/>
              <a:t> investing in because it has a strong influence on learning as per </a:t>
            </a:r>
            <a:r>
              <a:rPr lang="en-US" baseline="0" dirty="0" smtClean="0"/>
              <a:t>Hattie’s (2009</a:t>
            </a:r>
            <a:r>
              <a:rPr lang="en-US" baseline="0" dirty="0" smtClean="0"/>
              <a:t>) </a:t>
            </a:r>
            <a:r>
              <a:rPr lang="en-US" baseline="0" dirty="0" smtClean="0"/>
              <a:t>meta-analysis </a:t>
            </a:r>
            <a:r>
              <a:rPr lang="en-US" baseline="0" dirty="0" smtClean="0"/>
              <a:t>paper.</a:t>
            </a:r>
          </a:p>
          <a:p>
            <a:r>
              <a:rPr lang="en-US" baseline="0" dirty="0" smtClean="0"/>
              <a:t>Feedback in the above study rates at number 10 (with an effect size of 0.73</a:t>
            </a:r>
            <a:r>
              <a:rPr lang="en-US" baseline="0" dirty="0" smtClean="0"/>
              <a:t>), </a:t>
            </a:r>
            <a:r>
              <a:rPr lang="en-US" baseline="0" dirty="0" smtClean="0"/>
              <a:t>but Hattie suggests that </a:t>
            </a:r>
            <a:r>
              <a:rPr lang="en-US" baseline="0" dirty="0" smtClean="0"/>
              <a:t>feedback, </a:t>
            </a:r>
            <a:r>
              <a:rPr lang="en-US" baseline="0" dirty="0" smtClean="0"/>
              <a:t>as a mechanism, underpins a number of features that are important for learning. </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9</a:t>
            </a:fld>
            <a:endParaRPr lang="en-US"/>
          </a:p>
        </p:txBody>
      </p:sp>
    </p:spTree>
    <p:extLst>
      <p:ext uri="{BB962C8B-B14F-4D97-AF65-F5344CB8AC3E}">
        <p14:creationId xmlns:p14="http://schemas.microsoft.com/office/powerpoint/2010/main" val="683858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Individual</a:t>
            </a:r>
            <a:r>
              <a:rPr lang="en-US" baseline="0" dirty="0" smtClean="0"/>
              <a:t> </a:t>
            </a:r>
            <a:r>
              <a:rPr lang="en-US" baseline="0" dirty="0" smtClean="0"/>
              <a:t>reflection and </a:t>
            </a:r>
            <a:r>
              <a:rPr lang="en-US" baseline="0" dirty="0" smtClean="0"/>
              <a:t>then </a:t>
            </a:r>
            <a:r>
              <a:rPr lang="en-US" baseline="0" dirty="0" smtClean="0"/>
              <a:t>“p</a:t>
            </a:r>
            <a:r>
              <a:rPr lang="en-US" dirty="0" smtClean="0"/>
              <a:t>air </a:t>
            </a:r>
            <a:r>
              <a:rPr lang="en-US" dirty="0" smtClean="0"/>
              <a:t>and </a:t>
            </a:r>
            <a:r>
              <a:rPr lang="en-US" dirty="0" smtClean="0"/>
              <a:t>share”, </a:t>
            </a:r>
            <a:r>
              <a:rPr lang="en-US" dirty="0" smtClean="0"/>
              <a:t>answering these</a:t>
            </a:r>
            <a:r>
              <a:rPr lang="en-US" baseline="0" dirty="0" smtClean="0"/>
              <a:t> two questions.</a:t>
            </a:r>
            <a:endParaRPr lang="en-US" dirty="0" smtClean="0"/>
          </a:p>
          <a:p>
            <a:r>
              <a:rPr lang="en-US" dirty="0" smtClean="0"/>
              <a:t>Five </a:t>
            </a:r>
            <a:r>
              <a:rPr lang="en-US" dirty="0" smtClean="0"/>
              <a:t>minutes in total for the activity.</a:t>
            </a:r>
          </a:p>
          <a:p>
            <a:r>
              <a:rPr lang="en-US" dirty="0" smtClean="0"/>
              <a:t>Draw on </a:t>
            </a:r>
            <a:r>
              <a:rPr lang="en-US" dirty="0" smtClean="0"/>
              <a:t>three</a:t>
            </a:r>
            <a:r>
              <a:rPr lang="en-US" baseline="0" dirty="0" smtClean="0"/>
              <a:t> </a:t>
            </a:r>
            <a:r>
              <a:rPr lang="en-US" baseline="0" dirty="0" smtClean="0"/>
              <a:t>or </a:t>
            </a:r>
            <a:r>
              <a:rPr lang="en-US" baseline="0" dirty="0" smtClean="0"/>
              <a:t>four </a:t>
            </a:r>
            <a:r>
              <a:rPr lang="en-US" baseline="0" dirty="0" smtClean="0"/>
              <a:t>inputs from the group (no longer than a minute for this discussion as </a:t>
            </a:r>
            <a:r>
              <a:rPr lang="en-US" baseline="0" dirty="0" smtClean="0"/>
              <a:t>a wider </a:t>
            </a:r>
            <a:r>
              <a:rPr lang="en-US" baseline="0" dirty="0" smtClean="0"/>
              <a:t>group).</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10</a:t>
            </a:fld>
            <a:endParaRPr lang="en-US"/>
          </a:p>
        </p:txBody>
      </p:sp>
    </p:spTree>
    <p:extLst>
      <p:ext uri="{BB962C8B-B14F-4D97-AF65-F5344CB8AC3E}">
        <p14:creationId xmlns:p14="http://schemas.microsoft.com/office/powerpoint/2010/main" val="673074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noProof="0" dirty="0" smtClean="0"/>
              <a:t>The project</a:t>
            </a:r>
            <a:r>
              <a:rPr lang="en-AU" baseline="0" noProof="0" dirty="0" smtClean="0"/>
              <a:t> team’s</a:t>
            </a:r>
            <a:r>
              <a:rPr lang="en-AU" noProof="0" dirty="0" smtClean="0"/>
              <a:t> definition of feedback -</a:t>
            </a:r>
            <a:r>
              <a:rPr lang="en-AU" baseline="0" noProof="0" dirty="0" smtClean="0"/>
              <a:t> devised throughout the project.</a:t>
            </a:r>
          </a:p>
          <a:p>
            <a:r>
              <a:rPr lang="en-AU" baseline="0" noProof="0" dirty="0" smtClean="0"/>
              <a:t>The key terms have been emphasised in bold to trigger thoughts from the participants. At this point no need to dissect these points - there is an activity coming up in five slides that unpacks the important components of the definition. </a:t>
            </a:r>
          </a:p>
          <a:p>
            <a:endParaRPr lang="en-AU" noProof="0" dirty="0" smtClean="0"/>
          </a:p>
          <a:p>
            <a:r>
              <a:rPr lang="en-AU" noProof="0" dirty="0" smtClean="0"/>
              <a:t>So this is feedback…….</a:t>
            </a:r>
            <a:endParaRPr lang="en-AU" noProof="0"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11</a:t>
            </a:fld>
            <a:endParaRPr lang="en-US"/>
          </a:p>
        </p:txBody>
      </p:sp>
    </p:spTree>
    <p:extLst>
      <p:ext uri="{BB962C8B-B14F-4D97-AF65-F5344CB8AC3E}">
        <p14:creationId xmlns:p14="http://schemas.microsoft.com/office/powerpoint/2010/main" val="1721682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a:t>
            </a:r>
            <a:r>
              <a:rPr lang="en-US" dirty="0" smtClean="0"/>
              <a:t>this is not feedback</a:t>
            </a:r>
            <a:r>
              <a:rPr lang="en-US" dirty="0" smtClean="0"/>
              <a:t>.</a:t>
            </a:r>
          </a:p>
          <a:p>
            <a:endParaRPr lang="en-US" dirty="0" smtClean="0"/>
          </a:p>
          <a:p>
            <a:r>
              <a:rPr lang="en-US" dirty="0" smtClean="0"/>
              <a:t>An</a:t>
            </a:r>
            <a:r>
              <a:rPr lang="en-US" baseline="0" dirty="0" smtClean="0"/>
              <a:t> experience that many of us as teachers </a:t>
            </a:r>
            <a:r>
              <a:rPr lang="en-US" baseline="0" dirty="0" smtClean="0"/>
              <a:t>have </a:t>
            </a:r>
            <a:r>
              <a:rPr lang="en-US" baseline="0" dirty="0" smtClean="0"/>
              <a:t>experienced.</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12</a:t>
            </a:fld>
            <a:endParaRPr lang="en-US"/>
          </a:p>
        </p:txBody>
      </p:sp>
    </p:spTree>
    <p:extLst>
      <p:ext uri="{BB962C8B-B14F-4D97-AF65-F5344CB8AC3E}">
        <p14:creationId xmlns:p14="http://schemas.microsoft.com/office/powerpoint/2010/main" val="457072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Clearly we have a narrow view of what constitutes feedback in education.</a:t>
            </a:r>
          </a:p>
          <a:p>
            <a:r>
              <a:rPr lang="en-US" dirty="0" smtClean="0"/>
              <a:t>Training teachers</a:t>
            </a:r>
            <a:r>
              <a:rPr lang="en-US" baseline="0" dirty="0" smtClean="0"/>
              <a:t> to </a:t>
            </a:r>
            <a:r>
              <a:rPr lang="en-US" baseline="0" dirty="0" smtClean="0"/>
              <a:t>“tell better” </a:t>
            </a:r>
            <a:r>
              <a:rPr lang="en-US" baseline="0" dirty="0" smtClean="0"/>
              <a:t>is not making us better at doing feedback</a:t>
            </a:r>
          </a:p>
          <a:p>
            <a:r>
              <a:rPr lang="en-US" baseline="0" dirty="0" smtClean="0"/>
              <a:t>So, it’s not a matter of trying harder with our same understanding and tools, but looking at things from another point of view.</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13</a:t>
            </a:fld>
            <a:endParaRPr lang="en-US"/>
          </a:p>
        </p:txBody>
      </p:sp>
    </p:spTree>
    <p:extLst>
      <p:ext uri="{BB962C8B-B14F-4D97-AF65-F5344CB8AC3E}">
        <p14:creationId xmlns:p14="http://schemas.microsoft.com/office/powerpoint/2010/main" val="1820391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But not a new point of </a:t>
            </a:r>
            <a:r>
              <a:rPr lang="en-US" altLang="en-US" dirty="0" smtClean="0"/>
              <a:t>view!</a:t>
            </a:r>
            <a:endParaRPr lang="en-US" altLang="en-US" dirty="0"/>
          </a:p>
          <a:p>
            <a:pPr eaLnBrk="1" hangingPunct="1"/>
            <a:r>
              <a:rPr lang="en-US" altLang="en-US" dirty="0"/>
              <a:t>Returning to the </a:t>
            </a:r>
            <a:r>
              <a:rPr lang="en-US" altLang="en-US" dirty="0" smtClean="0"/>
              <a:t>origins </a:t>
            </a:r>
            <a:r>
              <a:rPr lang="en-US" altLang="en-US" dirty="0"/>
              <a:t>of </a:t>
            </a:r>
            <a:r>
              <a:rPr lang="en-US" altLang="en-US" dirty="0" smtClean="0"/>
              <a:t>feedback:</a:t>
            </a:r>
            <a:r>
              <a:rPr lang="en-US" altLang="en-US" baseline="0" dirty="0" smtClean="0"/>
              <a:t> </a:t>
            </a:r>
            <a:r>
              <a:rPr lang="en-US" altLang="en-US" dirty="0" smtClean="0"/>
              <a:t>biology, </a:t>
            </a:r>
            <a:r>
              <a:rPr lang="en-US" altLang="en-US" dirty="0"/>
              <a:t>with </a:t>
            </a:r>
            <a:r>
              <a:rPr lang="en-US" altLang="en-US" dirty="0" smtClean="0"/>
              <a:t>homeostasis, and engineering, </a:t>
            </a:r>
            <a:r>
              <a:rPr lang="en-US" altLang="en-US" dirty="0" smtClean="0"/>
              <a:t>with the thermostat</a:t>
            </a:r>
            <a:r>
              <a:rPr lang="en-US" altLang="en-US" dirty="0" smtClean="0"/>
              <a:t>.</a:t>
            </a:r>
          </a:p>
          <a:p>
            <a:pPr eaLnBrk="1" hangingPunct="1"/>
            <a:endParaRPr lang="en-US" altLang="en-US" dirty="0"/>
          </a:p>
          <a:p>
            <a:pPr eaLnBrk="1" hangingPunct="1"/>
            <a:r>
              <a:rPr lang="en-US" altLang="en-US" dirty="0" smtClean="0"/>
              <a:t>To take the engineering example, </a:t>
            </a:r>
            <a:r>
              <a:rPr lang="en-US" altLang="en-US" baseline="0" dirty="0" smtClean="0"/>
              <a:t>a thermostat </a:t>
            </a:r>
            <a:r>
              <a:rPr lang="en-US" altLang="en-US" baseline="0" dirty="0" smtClean="0"/>
              <a:t>in action involves a</a:t>
            </a:r>
            <a:r>
              <a:rPr lang="en-US" altLang="en-US" dirty="0" smtClean="0"/>
              <a:t> series </a:t>
            </a:r>
            <a:r>
              <a:rPr lang="en-US" altLang="en-US" dirty="0"/>
              <a:t>of inputs </a:t>
            </a:r>
            <a:r>
              <a:rPr lang="en-US" altLang="en-US" i="1" dirty="0"/>
              <a:t>and</a:t>
            </a:r>
            <a:r>
              <a:rPr lang="en-US" altLang="en-US" dirty="0"/>
              <a:t> </a:t>
            </a:r>
            <a:r>
              <a:rPr lang="en-US" altLang="en-US" dirty="0" smtClean="0"/>
              <a:t>outputs – </a:t>
            </a:r>
            <a:r>
              <a:rPr lang="en-US" altLang="en-US" dirty="0" smtClean="0"/>
              <a:t>there is a closing</a:t>
            </a:r>
            <a:r>
              <a:rPr lang="en-US" altLang="en-US" baseline="0" dirty="0" smtClean="0"/>
              <a:t> of</a:t>
            </a:r>
            <a:r>
              <a:rPr lang="en-US" altLang="en-US" dirty="0" smtClean="0"/>
              <a:t> </a:t>
            </a:r>
            <a:r>
              <a:rPr lang="en-US" altLang="en-US" dirty="0"/>
              <a:t>the loop. </a:t>
            </a:r>
            <a:r>
              <a:rPr lang="en-US" altLang="en-US" dirty="0" smtClean="0"/>
              <a:t>So, there </a:t>
            </a:r>
            <a:r>
              <a:rPr lang="en-US" altLang="en-US" dirty="0" smtClean="0"/>
              <a:t>is a set point (let’s say 18 </a:t>
            </a:r>
            <a:r>
              <a:rPr lang="en-US" altLang="en-US" dirty="0" smtClean="0"/>
              <a:t>degrees) </a:t>
            </a:r>
            <a:r>
              <a:rPr lang="en-US" altLang="en-US" dirty="0" smtClean="0"/>
              <a:t>in the </a:t>
            </a:r>
            <a:r>
              <a:rPr lang="en-US" altLang="en-US" dirty="0" smtClean="0"/>
              <a:t>room –</a:t>
            </a:r>
            <a:r>
              <a:rPr lang="en-US" altLang="en-US" baseline="0" dirty="0" smtClean="0"/>
              <a:t> </a:t>
            </a:r>
            <a:r>
              <a:rPr lang="en-US" altLang="en-US" baseline="0" dirty="0" smtClean="0"/>
              <a:t>like a standard of practice we are aiming for in a program of </a:t>
            </a:r>
            <a:r>
              <a:rPr lang="en-US" altLang="en-US" baseline="0" dirty="0" smtClean="0"/>
              <a:t>study. </a:t>
            </a:r>
            <a:r>
              <a:rPr lang="en-US" altLang="en-US" baseline="0" dirty="0" smtClean="0"/>
              <a:t>There is </a:t>
            </a:r>
            <a:r>
              <a:rPr lang="en-US" altLang="en-US" baseline="0" dirty="0" smtClean="0"/>
              <a:t>input – </a:t>
            </a:r>
            <a:r>
              <a:rPr lang="en-US" altLang="en-US" baseline="0" dirty="0" smtClean="0"/>
              <a:t>for example, detecting that the room is 23 degrees. And </a:t>
            </a:r>
            <a:r>
              <a:rPr lang="en-US" altLang="en-US" baseline="0" dirty="0" smtClean="0"/>
              <a:t>there is an output – a </a:t>
            </a:r>
            <a:r>
              <a:rPr lang="en-US" altLang="en-US" baseline="0" dirty="0" smtClean="0"/>
              <a:t>blast of cool </a:t>
            </a:r>
            <a:r>
              <a:rPr lang="en-US" altLang="en-US" baseline="0" dirty="0" smtClean="0"/>
              <a:t>air </a:t>
            </a:r>
            <a:r>
              <a:rPr lang="en-US" altLang="en-US" baseline="0" dirty="0" smtClean="0"/>
              <a:t>to bring the temperature to 18 degrees (the set point</a:t>
            </a:r>
            <a:r>
              <a:rPr lang="en-US" altLang="en-US" baseline="0" dirty="0" smtClean="0"/>
              <a:t>).</a:t>
            </a:r>
          </a:p>
          <a:p>
            <a:pPr eaLnBrk="1" hangingPunct="1"/>
            <a:endParaRPr lang="en-US" altLang="en-US" dirty="0"/>
          </a:p>
          <a:p>
            <a:pPr eaLnBrk="1" hangingPunct="1"/>
            <a:r>
              <a:rPr lang="en-US" altLang="en-US" dirty="0"/>
              <a:t>In education, we’ve borrowed </a:t>
            </a:r>
            <a:r>
              <a:rPr lang="en-US" altLang="en-US" dirty="0" smtClean="0"/>
              <a:t>this conception </a:t>
            </a:r>
            <a:r>
              <a:rPr lang="en-US" altLang="en-US" dirty="0"/>
              <a:t>but </a:t>
            </a:r>
            <a:r>
              <a:rPr lang="en-US" altLang="en-US" dirty="0" smtClean="0"/>
              <a:t>watered </a:t>
            </a:r>
            <a:r>
              <a:rPr lang="en-US" altLang="en-US" dirty="0"/>
              <a:t>it down, and </a:t>
            </a:r>
            <a:r>
              <a:rPr lang="en-US" altLang="en-US" dirty="0" smtClean="0"/>
              <a:t>it</a:t>
            </a:r>
            <a:r>
              <a:rPr lang="en-US" altLang="en-US" baseline="0" dirty="0" smtClean="0"/>
              <a:t> has</a:t>
            </a:r>
            <a:r>
              <a:rPr lang="en-US" altLang="en-US" dirty="0" smtClean="0"/>
              <a:t> </a:t>
            </a:r>
            <a:r>
              <a:rPr lang="en-US" altLang="en-US" dirty="0"/>
              <a:t>lost its potential as a mechanism for </a:t>
            </a:r>
            <a:r>
              <a:rPr lang="en-US" altLang="en-US" dirty="0" smtClean="0"/>
              <a:t>“good”.</a:t>
            </a:r>
            <a:endParaRPr lang="en-US" altLang="en-US" dirty="0" smtClean="0"/>
          </a:p>
          <a:p>
            <a:pPr eaLnBrk="1" hangingPunct="1"/>
            <a:r>
              <a:rPr lang="en-US" altLang="en-US" dirty="0" smtClean="0"/>
              <a:t>Without change, </a:t>
            </a:r>
            <a:r>
              <a:rPr lang="en-US" altLang="en-US" dirty="0" smtClean="0"/>
              <a:t>“feedback”</a:t>
            </a:r>
            <a:r>
              <a:rPr lang="en-US" altLang="en-US" baseline="0" dirty="0" smtClean="0"/>
              <a:t> </a:t>
            </a:r>
            <a:r>
              <a:rPr lang="en-US" altLang="en-US" baseline="0" dirty="0" smtClean="0"/>
              <a:t>isn’t feedback – it’s just hopefully useful information</a:t>
            </a:r>
            <a:endParaRPr lang="en-US" altLang="en-US" dirty="0"/>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20FD522-06D3-B448-9EE8-73BEFBABF607}" type="slidenum">
              <a:rPr lang="en-AU" altLang="en-US" sz="1200"/>
              <a:pPr/>
              <a:t>14</a:t>
            </a:fld>
            <a:endParaRPr lang="en-AU" altLang="en-US" sz="1200"/>
          </a:p>
        </p:txBody>
      </p:sp>
    </p:spTree>
    <p:extLst>
      <p:ext uri="{BB962C8B-B14F-4D97-AF65-F5344CB8AC3E}">
        <p14:creationId xmlns:p14="http://schemas.microsoft.com/office/powerpoint/2010/main" val="803519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process, enacted over time,</a:t>
            </a:r>
            <a:r>
              <a:rPr lang="en-US" baseline="0" dirty="0" smtClean="0"/>
              <a:t> with </a:t>
            </a:r>
            <a:r>
              <a:rPr lang="en-US" baseline="0" dirty="0" smtClean="0"/>
              <a:t>loops.</a:t>
            </a:r>
            <a:endParaRPr lang="en-US" dirty="0" smtClean="0"/>
          </a:p>
          <a:p>
            <a:r>
              <a:rPr lang="en-US" dirty="0" smtClean="0"/>
              <a:t>And a process that results</a:t>
            </a:r>
            <a:r>
              <a:rPr lang="en-US" baseline="0" dirty="0" smtClean="0"/>
              <a:t> in change in work.</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15</a:t>
            </a:fld>
            <a:endParaRPr lang="en-US"/>
          </a:p>
        </p:txBody>
      </p:sp>
    </p:spTree>
    <p:extLst>
      <p:ext uri="{BB962C8B-B14F-4D97-AF65-F5344CB8AC3E}">
        <p14:creationId xmlns:p14="http://schemas.microsoft.com/office/powerpoint/2010/main" val="2134010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Suggested here: </a:t>
            </a:r>
            <a:r>
              <a:rPr lang="en-US" dirty="0" smtClean="0"/>
              <a:t>an interaction with participants about</a:t>
            </a:r>
            <a:r>
              <a:rPr lang="en-US" baseline="0" dirty="0" smtClean="0"/>
              <a:t> the challenges inherent in this definition. Which parts are most challenging to them? Use the </a:t>
            </a:r>
            <a:r>
              <a:rPr lang="en-US" baseline="0" dirty="0" smtClean="0"/>
              <a:t>“framework challenges” </a:t>
            </a:r>
            <a:r>
              <a:rPr lang="en-US" baseline="0" dirty="0" smtClean="0"/>
              <a:t>on the website to support this conversation</a:t>
            </a:r>
            <a:r>
              <a:rPr lang="en-US" baseline="0" dirty="0" smtClean="0"/>
              <a:t>.</a:t>
            </a:r>
          </a:p>
          <a:p>
            <a:endParaRPr lang="en-US" baseline="0" dirty="0" smtClean="0"/>
          </a:p>
          <a:p>
            <a:pPr lvl="0"/>
            <a:r>
              <a:rPr lang="en-AU" sz="3200" b="1" dirty="0" smtClean="0"/>
              <a:t>Process</a:t>
            </a:r>
            <a:r>
              <a:rPr lang="en-AU" sz="3200" dirty="0" smtClean="0"/>
              <a:t> – this definition does not assume that there is</a:t>
            </a:r>
            <a:r>
              <a:rPr lang="en-US" sz="3200" dirty="0" smtClean="0"/>
              <a:t> “a” single correct strategy. </a:t>
            </a:r>
            <a:endParaRPr lang="en-GB" sz="4000" dirty="0" smtClean="0"/>
          </a:p>
          <a:p>
            <a:pPr lvl="1"/>
            <a:r>
              <a:rPr lang="en-AU" sz="2800" dirty="0" smtClean="0"/>
              <a:t>A challenge in feedback design is that the process is an abstract concept – </a:t>
            </a:r>
            <a:r>
              <a:rPr lang="en-US" sz="2800" dirty="0" smtClean="0"/>
              <a:t>i.e. the feedback process (sequence, source, frequency, modality, detail, etc.) can look quite different – there is no universal design for that process.</a:t>
            </a:r>
            <a:r>
              <a:rPr lang="en-AU" sz="2800" dirty="0" smtClean="0"/>
              <a:t> In addition, the process may, ideally, be different for each individual.</a:t>
            </a:r>
            <a:endParaRPr lang="en-GB" sz="3600" dirty="0" smtClean="0"/>
          </a:p>
          <a:p>
            <a:endParaRPr lang="en-GB" sz="4000" dirty="0" smtClean="0"/>
          </a:p>
          <a:p>
            <a:pPr lvl="0"/>
            <a:r>
              <a:rPr lang="en-AU" sz="3200" b="1" dirty="0" smtClean="0"/>
              <a:t>Learners</a:t>
            </a:r>
            <a:r>
              <a:rPr lang="en-AU" sz="3200" dirty="0" smtClean="0"/>
              <a:t> – this definition is </a:t>
            </a:r>
            <a:r>
              <a:rPr lang="en-AU" sz="3200" dirty="0" smtClean="0"/>
              <a:t>learner-centred.</a:t>
            </a:r>
            <a:endParaRPr lang="en-GB" sz="4000" dirty="0" smtClean="0"/>
          </a:p>
          <a:p>
            <a:pPr lvl="1"/>
            <a:r>
              <a:rPr lang="en-AU" sz="2800" dirty="0" smtClean="0"/>
              <a:t>This represents a shift from a dominant understanding of feedback (comments provided by educators to learners). In this definition, information about performance could come from educators, but it could also be generated by the learner, her/his peers, </a:t>
            </a:r>
            <a:r>
              <a:rPr lang="en-AU" sz="2800" dirty="0" smtClean="0"/>
              <a:t>others, </a:t>
            </a:r>
            <a:r>
              <a:rPr lang="en-AU" sz="2800" dirty="0" smtClean="0"/>
              <a:t>or even automated systems. A challenge in feedback design is to not only facilitate the generation of performance information through these diverse </a:t>
            </a:r>
            <a:r>
              <a:rPr lang="en-AU" sz="2800" dirty="0" smtClean="0"/>
              <a:t>sources, </a:t>
            </a:r>
            <a:r>
              <a:rPr lang="en-AU" sz="2800" dirty="0" smtClean="0"/>
              <a:t>but also to </a:t>
            </a:r>
            <a:r>
              <a:rPr lang="en-AU" sz="2800" i="1" dirty="0" smtClean="0"/>
              <a:t>enable learners</a:t>
            </a:r>
            <a:r>
              <a:rPr lang="en-AU" sz="2800" dirty="0" smtClean="0"/>
              <a:t> to make sense of information AND to demonstrate improvement.</a:t>
            </a:r>
            <a:endParaRPr lang="en-GB" sz="3600" dirty="0" smtClean="0"/>
          </a:p>
          <a:p>
            <a:endParaRPr lang="en-GB" sz="4000" dirty="0" smtClean="0"/>
          </a:p>
          <a:p>
            <a:pPr lvl="0"/>
            <a:r>
              <a:rPr lang="en-AU" sz="3200" b="1" dirty="0" smtClean="0"/>
              <a:t>Sense-making</a:t>
            </a:r>
            <a:endParaRPr lang="en-GB" sz="4000" b="0" dirty="0" smtClean="0"/>
          </a:p>
          <a:p>
            <a:pPr lvl="1"/>
            <a:r>
              <a:rPr lang="en-AU" sz="2800" dirty="0" smtClean="0"/>
              <a:t>A </a:t>
            </a:r>
            <a:r>
              <a:rPr lang="en-AU" sz="2800" dirty="0" smtClean="0"/>
              <a:t>challenge in feedback design is the conceptualisation of the </a:t>
            </a:r>
            <a:r>
              <a:rPr lang="en-AU" sz="2800" dirty="0" smtClean="0"/>
              <a:t>sense-making </a:t>
            </a:r>
            <a:r>
              <a:rPr lang="en-AU" sz="2800" dirty="0" smtClean="0"/>
              <a:t>process. How do we make sense of something? What skills do learners need? What features of the feedback process facilitate effective sense-making?</a:t>
            </a:r>
            <a:endParaRPr lang="en-GB" sz="3600" dirty="0" smtClean="0"/>
          </a:p>
          <a:p>
            <a:endParaRPr lang="en-GB" sz="4000" dirty="0" smtClean="0"/>
          </a:p>
          <a:p>
            <a:pPr lvl="0"/>
            <a:r>
              <a:rPr lang="en-AU" sz="3200" b="1" dirty="0" smtClean="0"/>
              <a:t>Information</a:t>
            </a:r>
            <a:endParaRPr lang="en-GB" sz="4000" b="1" dirty="0" smtClean="0"/>
          </a:p>
          <a:p>
            <a:pPr lvl="1"/>
            <a:r>
              <a:rPr lang="en-AU" sz="2800" dirty="0" smtClean="0"/>
              <a:t>A challenge in feedback design is the need to consider what nature of information is most useful for learners (e.g. multiple sources, modalities, detailed, personalised, individualised, task oriented, metacognitive/thinking orientated etc</a:t>
            </a:r>
            <a:r>
              <a:rPr lang="en-AU" sz="2800" dirty="0" smtClean="0"/>
              <a:t>.).</a:t>
            </a:r>
            <a:endParaRPr lang="en-GB" sz="3600" dirty="0" smtClean="0"/>
          </a:p>
          <a:p>
            <a:r>
              <a:rPr lang="en-AU" sz="3200" dirty="0" smtClean="0"/>
              <a:t> </a:t>
            </a:r>
            <a:endParaRPr lang="en-GB" sz="4000" dirty="0" smtClean="0"/>
          </a:p>
          <a:p>
            <a:pPr lvl="0"/>
            <a:r>
              <a:rPr lang="en-AU" sz="3200" b="1" dirty="0" smtClean="0"/>
              <a:t>Performance </a:t>
            </a:r>
          </a:p>
          <a:p>
            <a:pPr lvl="1"/>
            <a:r>
              <a:rPr lang="en-AU" sz="2800" dirty="0" smtClean="0"/>
              <a:t>A </a:t>
            </a:r>
            <a:r>
              <a:rPr lang="en-AU" sz="2800" dirty="0" smtClean="0"/>
              <a:t>challenge in feedback design is the concern of whether a single performance is sufficient.</a:t>
            </a:r>
            <a:endParaRPr lang="en-GB" sz="3600" dirty="0" smtClean="0"/>
          </a:p>
          <a:p>
            <a:pPr lvl="1"/>
            <a:r>
              <a:rPr lang="en-AU" sz="2800" dirty="0" smtClean="0"/>
              <a:t>A further challenge is whether the entire performance, or only components, should be the focus of the information.</a:t>
            </a:r>
            <a:endParaRPr lang="en-GB" sz="3600" dirty="0" smtClean="0"/>
          </a:p>
          <a:p>
            <a:pPr lvl="1"/>
            <a:r>
              <a:rPr lang="en-AU" sz="2800" dirty="0" smtClean="0"/>
              <a:t>Because feedback uses performance information to enhance future work and learning strategies, it is logical that there should be more feedback </a:t>
            </a:r>
            <a:r>
              <a:rPr lang="en-AU" sz="2800" dirty="0" smtClean="0"/>
              <a:t>opportunities </a:t>
            </a:r>
            <a:r>
              <a:rPr lang="en-AU" sz="2800" dirty="0" smtClean="0"/>
              <a:t>earlier in a subject (front-end loading). But how can we have more feedback earlier, without also assessing more?</a:t>
            </a:r>
            <a:endParaRPr lang="en-GB" sz="3600" dirty="0" smtClean="0"/>
          </a:p>
          <a:p>
            <a:endParaRPr lang="en-US" baseline="0" dirty="0" smtClean="0"/>
          </a:p>
          <a:p>
            <a:endParaRPr lang="en-US" baseline="0" dirty="0" smtClean="0"/>
          </a:p>
          <a:p>
            <a:pPr>
              <a:defRPr/>
            </a:pPr>
            <a:r>
              <a:rPr lang="en-AU" sz="1200" dirty="0" smtClean="0">
                <a:latin typeface="Tahoma" charset="0"/>
                <a:cs typeface="ＭＳ Ｐゴシック" charset="0"/>
              </a:rPr>
              <a:t>Some </a:t>
            </a:r>
            <a:r>
              <a:rPr lang="en-AU" sz="1200" dirty="0" smtClean="0">
                <a:latin typeface="Tahoma" charset="0"/>
                <a:cs typeface="ＭＳ Ｐゴシック" charset="0"/>
              </a:rPr>
              <a:t>prompts </a:t>
            </a:r>
            <a:r>
              <a:rPr lang="en-AU" sz="1200" dirty="0" smtClean="0">
                <a:latin typeface="Tahoma" charset="0"/>
                <a:cs typeface="ＭＳ Ｐゴシック" charset="0"/>
              </a:rPr>
              <a:t>for facilitators:</a:t>
            </a:r>
          </a:p>
          <a:p>
            <a:pPr lvl="1">
              <a:defRPr/>
            </a:pPr>
            <a:r>
              <a:rPr lang="en-AU" sz="1200" dirty="0" smtClean="0">
                <a:latin typeface="Tahoma" charset="0"/>
                <a:cs typeface="ＭＳ Ｐゴシック" charset="0"/>
              </a:rPr>
              <a:t>It is a process extended over time and is not a single act of </a:t>
            </a:r>
            <a:r>
              <a:rPr lang="en-AU" sz="1200" dirty="0" smtClean="0">
                <a:latin typeface="Tahoma" charset="0"/>
                <a:cs typeface="ＭＳ Ｐゴシック" charset="0"/>
              </a:rPr>
              <a:t>“</a:t>
            </a:r>
            <a:r>
              <a:rPr lang="en-AU" altLang="ja-JP" sz="1200" dirty="0" smtClean="0">
                <a:latin typeface="Tahoma" charset="0"/>
                <a:cs typeface="ＭＳ Ｐゴシック" charset="0"/>
              </a:rPr>
              <a:t>reception </a:t>
            </a:r>
            <a:r>
              <a:rPr lang="en-AU" altLang="ja-JP" sz="1200" dirty="0" smtClean="0">
                <a:latin typeface="Tahoma" charset="0"/>
                <a:cs typeface="ＭＳ Ｐゴシック" charset="0"/>
              </a:rPr>
              <a:t>of </a:t>
            </a:r>
            <a:r>
              <a:rPr lang="en-AU" altLang="ja-JP" sz="1200" dirty="0" smtClean="0">
                <a:latin typeface="Tahoma" charset="0"/>
                <a:cs typeface="ＭＳ Ｐゴシック" charset="0"/>
              </a:rPr>
              <a:t>information”.</a:t>
            </a:r>
            <a:endParaRPr lang="en-AU" altLang="ja-JP" sz="1200" dirty="0" smtClean="0">
              <a:latin typeface="Tahoma" charset="0"/>
              <a:cs typeface="ＭＳ Ｐゴシック" charset="0"/>
            </a:endParaRPr>
          </a:p>
          <a:p>
            <a:pPr lvl="1">
              <a:defRPr/>
            </a:pPr>
            <a:endParaRPr lang="en-AU" sz="1200" dirty="0" smtClean="0">
              <a:latin typeface="Tahoma" charset="0"/>
              <a:cs typeface="ＭＳ Ｐゴシック" charset="0"/>
            </a:endParaRPr>
          </a:p>
          <a:p>
            <a:pPr lvl="1">
              <a:defRPr/>
            </a:pPr>
            <a:r>
              <a:rPr lang="en-AU" sz="1200" dirty="0" smtClean="0">
                <a:latin typeface="Tahoma" charset="0"/>
                <a:cs typeface="ＭＳ Ｐゴシック" charset="0"/>
              </a:rPr>
              <a:t>It </a:t>
            </a:r>
            <a:r>
              <a:rPr lang="en-AU" sz="1200" dirty="0" smtClean="0">
                <a:latin typeface="Tahoma" charset="0"/>
                <a:cs typeface="ＭＳ Ｐゴシック" charset="0"/>
              </a:rPr>
              <a:t>centres on learners and what they do, rather than what teachers or other parties others do for </a:t>
            </a:r>
            <a:r>
              <a:rPr lang="en-AU" sz="1200" dirty="0" smtClean="0">
                <a:latin typeface="Tahoma" charset="0"/>
                <a:cs typeface="ＭＳ Ｐゴシック" charset="0"/>
              </a:rPr>
              <a:t>them.</a:t>
            </a:r>
            <a:endParaRPr lang="en-AU" sz="1200" dirty="0" smtClean="0">
              <a:latin typeface="Tahoma" charset="0"/>
              <a:cs typeface="ＭＳ Ｐゴシック" charset="0"/>
            </a:endParaRPr>
          </a:p>
          <a:p>
            <a:pPr lvl="1">
              <a:defRPr/>
            </a:pPr>
            <a:endParaRPr lang="en-AU" sz="1200" i="1" dirty="0" smtClean="0">
              <a:latin typeface="Tahoma" charset="0"/>
              <a:cs typeface="ＭＳ Ｐゴシック" charset="0"/>
            </a:endParaRPr>
          </a:p>
          <a:p>
            <a:pPr lvl="1">
              <a:defRPr/>
            </a:pPr>
            <a:r>
              <a:rPr lang="en-AU" sz="1200" dirty="0" smtClean="0">
                <a:latin typeface="Tahoma" charset="0"/>
                <a:cs typeface="ＭＳ Ｐゴシック" charset="0"/>
              </a:rPr>
              <a:t>It </a:t>
            </a:r>
            <a:r>
              <a:rPr lang="en-AU" sz="1200" dirty="0" smtClean="0">
                <a:latin typeface="Tahoma" charset="0"/>
                <a:cs typeface="ＭＳ Ｐゴシック" charset="0"/>
              </a:rPr>
              <a:t>recognises the importance of standards applicable to work produced and the need for learners to understand what these are (making sense</a:t>
            </a:r>
            <a:r>
              <a:rPr lang="en-AU" sz="1200" dirty="0" smtClean="0">
                <a:latin typeface="Tahoma" charset="0"/>
                <a:cs typeface="ＭＳ Ｐゴシック" charset="0"/>
              </a:rPr>
              <a:t>).</a:t>
            </a:r>
            <a:endParaRPr lang="en-AU" sz="1200" dirty="0" smtClean="0">
              <a:latin typeface="Tahoma" charset="0"/>
              <a:cs typeface="ＭＳ Ｐゴシック" charset="0"/>
            </a:endParaRPr>
          </a:p>
          <a:p>
            <a:pPr lvl="1">
              <a:defRPr/>
            </a:pPr>
            <a:endParaRPr lang="en-AU" altLang="ja-JP" sz="1200" i="1" dirty="0" smtClean="0">
              <a:latin typeface="Tahoma" charset="0"/>
              <a:cs typeface="ＭＳ Ｐゴシック" charset="0"/>
            </a:endParaRPr>
          </a:p>
          <a:p>
            <a:pPr lvl="1">
              <a:defRPr/>
            </a:pPr>
            <a:r>
              <a:rPr lang="en-AU" sz="1200" dirty="0" smtClean="0">
                <a:latin typeface="Tahoma" charset="0"/>
                <a:cs typeface="ＭＳ Ｐゴシック" charset="0"/>
              </a:rPr>
              <a:t>It positions feedback as leading to action (work or learning strategies) as a necessary part of the </a:t>
            </a:r>
            <a:r>
              <a:rPr lang="en-AU" sz="1200" dirty="0" smtClean="0">
                <a:latin typeface="Tahoma" charset="0"/>
                <a:cs typeface="ＭＳ Ｐゴシック" charset="0"/>
              </a:rPr>
              <a:t>process.</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16</a:t>
            </a:fld>
            <a:endParaRPr lang="en-US"/>
          </a:p>
        </p:txBody>
      </p:sp>
    </p:spTree>
    <p:extLst>
      <p:ext uri="{BB962C8B-B14F-4D97-AF65-F5344CB8AC3E}">
        <p14:creationId xmlns:p14="http://schemas.microsoft.com/office/powerpoint/2010/main" val="193076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 often,</a:t>
            </a:r>
            <a:r>
              <a:rPr lang="en-US" baseline="0" dirty="0" smtClean="0"/>
              <a:t> students and teachers think of feedback as comments.</a:t>
            </a:r>
          </a:p>
          <a:p>
            <a:r>
              <a:rPr lang="en-US" baseline="0" dirty="0" smtClean="0"/>
              <a:t>But it is a much more complex </a:t>
            </a:r>
            <a:r>
              <a:rPr lang="en-US" baseline="0" dirty="0" smtClean="0"/>
              <a:t>process – think </a:t>
            </a:r>
            <a:r>
              <a:rPr lang="en-US" baseline="0" dirty="0" smtClean="0"/>
              <a:t>of </a:t>
            </a:r>
            <a:r>
              <a:rPr lang="en-US" baseline="0" dirty="0" smtClean="0"/>
              <a:t>feedback as </a:t>
            </a:r>
            <a:r>
              <a:rPr lang="en-US" baseline="0" dirty="0" smtClean="0"/>
              <a:t>like preparing a degustation. There is a list of multiple </a:t>
            </a:r>
            <a:r>
              <a:rPr lang="en-US" baseline="0" dirty="0" smtClean="0"/>
              <a:t>considerations – </a:t>
            </a:r>
            <a:r>
              <a:rPr lang="en-US" baseline="0" dirty="0" smtClean="0"/>
              <a:t>and it’s the way you put these </a:t>
            </a:r>
            <a:r>
              <a:rPr lang="en-US" baseline="0" dirty="0" smtClean="0"/>
              <a:t>together that is important.</a:t>
            </a:r>
            <a:endParaRPr lang="en-US" baseline="0" dirty="0" smtClean="0"/>
          </a:p>
          <a:p>
            <a:endParaRPr lang="en-US" dirty="0" smtClean="0"/>
          </a:p>
          <a:p>
            <a:r>
              <a:rPr lang="en-US" dirty="0" smtClean="0"/>
              <a:t>Nutrition: feedback that allows students to grow</a:t>
            </a:r>
            <a:r>
              <a:rPr lang="en-US" baseline="0" dirty="0" smtClean="0"/>
              <a:t> (vs. what they want). E.g. eating </a:t>
            </a:r>
            <a:r>
              <a:rPr lang="en-US" baseline="0" dirty="0" err="1" smtClean="0"/>
              <a:t>Cheezels</a:t>
            </a:r>
            <a:r>
              <a:rPr lang="en-US" baseline="0" dirty="0" smtClean="0"/>
              <a:t> might feel good, but there is no nutritional value.</a:t>
            </a:r>
            <a:endParaRPr lang="en-US" dirty="0" smtClean="0"/>
          </a:p>
          <a:p>
            <a:r>
              <a:rPr lang="en-US" dirty="0" smtClean="0"/>
              <a:t>Allergies: check</a:t>
            </a:r>
            <a:r>
              <a:rPr lang="en-US" baseline="0" dirty="0" smtClean="0"/>
              <a:t> </a:t>
            </a:r>
            <a:r>
              <a:rPr lang="en-US" baseline="0" dirty="0" smtClean="0"/>
              <a:t>for guest allergies (feedback </a:t>
            </a:r>
            <a:r>
              <a:rPr lang="en-US" baseline="0" dirty="0" smtClean="0"/>
              <a:t>literacy - </a:t>
            </a:r>
            <a:r>
              <a:rPr lang="en-US" baseline="0" dirty="0" smtClean="0"/>
              <a:t>including past experiences with feedback</a:t>
            </a:r>
            <a:r>
              <a:rPr lang="en-US" baseline="0" dirty="0" smtClean="0"/>
              <a:t>).</a:t>
            </a:r>
            <a:endParaRPr lang="en-US" baseline="0" dirty="0" smtClean="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17</a:t>
            </a:fld>
            <a:endParaRPr lang="en-US"/>
          </a:p>
        </p:txBody>
      </p:sp>
    </p:spTree>
    <p:extLst>
      <p:ext uri="{BB962C8B-B14F-4D97-AF65-F5344CB8AC3E}">
        <p14:creationId xmlns:p14="http://schemas.microsoft.com/office/powerpoint/2010/main" val="1630657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Ultimately,</a:t>
            </a:r>
            <a:r>
              <a:rPr lang="en-US" baseline="0" dirty="0" smtClean="0"/>
              <a:t> no amount of telling learners that feedback is </a:t>
            </a:r>
            <a:r>
              <a:rPr lang="en-US" baseline="0" dirty="0" smtClean="0"/>
              <a:t>important </a:t>
            </a:r>
            <a:r>
              <a:rPr lang="en-US" baseline="0" dirty="0" smtClean="0"/>
              <a:t>is going to make them engage,</a:t>
            </a:r>
          </a:p>
          <a:p>
            <a:r>
              <a:rPr lang="en-US" baseline="0" dirty="0" smtClean="0"/>
              <a:t>Feedback</a:t>
            </a:r>
            <a:r>
              <a:rPr lang="en-US" dirty="0" smtClean="0"/>
              <a:t> needs to have an effect, in order for learners to engage/invest.</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18</a:t>
            </a:fld>
            <a:endParaRPr lang="en-US"/>
          </a:p>
        </p:txBody>
      </p:sp>
    </p:spTree>
    <p:extLst>
      <p:ext uri="{BB962C8B-B14F-4D97-AF65-F5344CB8AC3E}">
        <p14:creationId xmlns:p14="http://schemas.microsoft.com/office/powerpoint/2010/main" val="33847256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a:t>
            </a:r>
            <a:r>
              <a:rPr lang="en-US" baseline="0" dirty="0" smtClean="0"/>
              <a:t> literature, </a:t>
            </a:r>
            <a:r>
              <a:rPr lang="en-US" baseline="0" dirty="0" err="1" smtClean="0"/>
              <a:t>Boud</a:t>
            </a:r>
            <a:r>
              <a:rPr lang="en-US" baseline="0" dirty="0" smtClean="0"/>
              <a:t> and Molloy (2013) discuss the evolution of feedback frameworks.</a:t>
            </a:r>
          </a:p>
          <a:p>
            <a:r>
              <a:rPr lang="en-US" baseline="0" dirty="0" smtClean="0"/>
              <a:t>Feedback Mark 0 is what we are currently doing (in the main</a:t>
            </a:r>
            <a:r>
              <a:rPr lang="en-US" baseline="0" dirty="0" smtClean="0"/>
              <a:t>) – that is, “delivering </a:t>
            </a:r>
            <a:r>
              <a:rPr lang="en-US" baseline="0" dirty="0" smtClean="0"/>
              <a:t>hopefully useful </a:t>
            </a:r>
            <a:r>
              <a:rPr lang="en-US" baseline="0" dirty="0" smtClean="0"/>
              <a:t>information”. We </a:t>
            </a:r>
            <a:r>
              <a:rPr lang="en-US" baseline="0" dirty="0" smtClean="0"/>
              <a:t>say </a:t>
            </a:r>
            <a:r>
              <a:rPr lang="en-US" baseline="0" dirty="0" smtClean="0"/>
              <a:t>“hopefully” </a:t>
            </a:r>
            <a:r>
              <a:rPr lang="en-US" baseline="0" dirty="0" smtClean="0"/>
              <a:t>because we cross our fingers and wish that it has an effect (we don’t monitor for the effect).</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19</a:t>
            </a:fld>
            <a:endParaRPr lang="en-US"/>
          </a:p>
        </p:txBody>
      </p:sp>
    </p:spTree>
    <p:extLst>
      <p:ext uri="{BB962C8B-B14F-4D97-AF65-F5344CB8AC3E}">
        <p14:creationId xmlns:p14="http://schemas.microsoft.com/office/powerpoint/2010/main" val="8565648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Feedback</a:t>
            </a:r>
            <a:r>
              <a:rPr lang="en-AU" baseline="0" dirty="0" smtClean="0"/>
              <a:t> Mark 1 represents a shift in the right direction.</a:t>
            </a:r>
          </a:p>
          <a:p>
            <a:r>
              <a:rPr lang="en-AU" baseline="0" dirty="0" smtClean="0"/>
              <a:t>It acknowledges that looking for effect is a necessary part of the process.</a:t>
            </a:r>
            <a:endParaRPr lang="en-AU" dirty="0" smtClean="0"/>
          </a:p>
          <a:p>
            <a:r>
              <a:rPr lang="en-AU" dirty="0" smtClean="0"/>
              <a:t>Can</a:t>
            </a:r>
            <a:r>
              <a:rPr lang="en-AU" baseline="0" dirty="0" smtClean="0"/>
              <a:t> u</a:t>
            </a:r>
            <a:r>
              <a:rPr lang="en-AU" dirty="0" smtClean="0"/>
              <a:t>se the </a:t>
            </a:r>
            <a:r>
              <a:rPr lang="en-AU" dirty="0" smtClean="0"/>
              <a:t>thermostat</a:t>
            </a:r>
            <a:r>
              <a:rPr lang="en-AU" baseline="0" dirty="0" smtClean="0"/>
              <a:t> </a:t>
            </a:r>
            <a:r>
              <a:rPr lang="en-AU" baseline="0" dirty="0" smtClean="0"/>
              <a:t>metaphor as an example to elaborate on </a:t>
            </a:r>
            <a:r>
              <a:rPr lang="en-AU" baseline="0" dirty="0" smtClean="0"/>
              <a:t>point one (looking for effect).</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20</a:t>
            </a:fld>
            <a:endParaRPr lang="en-US"/>
          </a:p>
        </p:txBody>
      </p:sp>
    </p:spTree>
    <p:extLst>
      <p:ext uri="{BB962C8B-B14F-4D97-AF65-F5344CB8AC3E}">
        <p14:creationId xmlns:p14="http://schemas.microsoft.com/office/powerpoint/2010/main" val="1303053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Feedback Mark 1, students have opportunities to incorporate new strategies into practice AND educators are able to monitor the effect of their comments (to calibrate their own feedback practices).</a:t>
            </a:r>
          </a:p>
          <a:p>
            <a:r>
              <a:rPr lang="en-US" baseline="0" dirty="0" smtClean="0"/>
              <a:t>Another premise of the task design is that Activity 2 must be somehow related to Activity </a:t>
            </a:r>
            <a:r>
              <a:rPr lang="en-US" baseline="0" dirty="0" smtClean="0"/>
              <a:t>1, </a:t>
            </a:r>
            <a:r>
              <a:rPr lang="en-US" baseline="0" dirty="0" smtClean="0"/>
              <a:t>in order to show an effect. See the next slide for an illustration of these overlapping learning outcomes within sequenced tasks. </a:t>
            </a: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21</a:t>
            </a:fld>
            <a:endParaRPr lang="en-US"/>
          </a:p>
        </p:txBody>
      </p:sp>
    </p:spTree>
    <p:extLst>
      <p:ext uri="{BB962C8B-B14F-4D97-AF65-F5344CB8AC3E}">
        <p14:creationId xmlns:p14="http://schemas.microsoft.com/office/powerpoint/2010/main" val="990704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b="1" dirty="0" smtClean="0"/>
              <a:t>x</a:t>
            </a:r>
            <a:r>
              <a:rPr lang="en-US" dirty="0" smtClean="0"/>
              <a:t> axis</a:t>
            </a:r>
            <a:r>
              <a:rPr lang="en-US" baseline="0" dirty="0" smtClean="0"/>
              <a:t> is time, and the </a:t>
            </a:r>
            <a:r>
              <a:rPr lang="en-US" b="1" baseline="0" dirty="0" smtClean="0"/>
              <a:t>y</a:t>
            </a:r>
            <a:r>
              <a:rPr lang="en-US" baseline="0" dirty="0" smtClean="0"/>
              <a:t> axis represents degree of task challenge.</a:t>
            </a:r>
          </a:p>
          <a:p>
            <a:r>
              <a:rPr lang="en-US" baseline="0" dirty="0" smtClean="0"/>
              <a:t>You can see the overlapping of learning </a:t>
            </a:r>
            <a:r>
              <a:rPr lang="en-US" baseline="0" dirty="0" smtClean="0"/>
              <a:t>outcomes, which </a:t>
            </a:r>
            <a:r>
              <a:rPr lang="en-US" baseline="0" dirty="0" smtClean="0"/>
              <a:t>means that students have a chance to improve elements of work that were commented upon in the earlier task.</a:t>
            </a: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22</a:t>
            </a:fld>
            <a:endParaRPr lang="en-US"/>
          </a:p>
        </p:txBody>
      </p:sp>
    </p:spTree>
    <p:extLst>
      <p:ext uri="{BB962C8B-B14F-4D97-AF65-F5344CB8AC3E}">
        <p14:creationId xmlns:p14="http://schemas.microsoft.com/office/powerpoint/2010/main" val="6523187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a:t>
            </a:r>
            <a:r>
              <a:rPr lang="en-US" dirty="0" smtClean="0"/>
              <a:t>Feedback </a:t>
            </a:r>
            <a:r>
              <a:rPr lang="en-US" dirty="0" smtClean="0"/>
              <a:t>Mark</a:t>
            </a:r>
            <a:r>
              <a:rPr lang="en-US" baseline="0" dirty="0" smtClean="0"/>
              <a:t> 1 is an improvement </a:t>
            </a:r>
            <a:r>
              <a:rPr lang="en-US" baseline="0" dirty="0" smtClean="0"/>
              <a:t>on Feedback </a:t>
            </a:r>
            <a:r>
              <a:rPr lang="en-US" baseline="0" dirty="0" smtClean="0"/>
              <a:t>Mark </a:t>
            </a:r>
            <a:r>
              <a:rPr lang="en-US" baseline="0" dirty="0" smtClean="0"/>
              <a:t>0, </a:t>
            </a:r>
            <a:r>
              <a:rPr lang="en-US" baseline="0" dirty="0" smtClean="0"/>
              <a:t>but it’s not good enough to represent the goals of feedback practice in Higher Education.</a:t>
            </a:r>
          </a:p>
          <a:p>
            <a:r>
              <a:rPr lang="en-US" baseline="0" dirty="0" smtClean="0"/>
              <a:t>And that is because students are not like machines </a:t>
            </a:r>
            <a:r>
              <a:rPr lang="en-US" baseline="0" dirty="0" smtClean="0"/>
              <a:t>(e.g. thermostats or </a:t>
            </a:r>
            <a:r>
              <a:rPr lang="en-US" baseline="0" dirty="0" smtClean="0"/>
              <a:t>steam engines) and they do not respond in predictable ways to a stimulus.</a:t>
            </a:r>
          </a:p>
          <a:p>
            <a:r>
              <a:rPr lang="en-US" baseline="0" dirty="0" smtClean="0"/>
              <a:t>Student have volition, and they bring with them all types of experiences, prior knowledge and preferences that mean </a:t>
            </a:r>
            <a:r>
              <a:rPr lang="en-US" baseline="0" dirty="0" smtClean="0"/>
              <a:t>they </a:t>
            </a:r>
            <a:r>
              <a:rPr lang="en-US" baseline="0" dirty="0" smtClean="0"/>
              <a:t>engage with new knowledge differently.</a:t>
            </a:r>
          </a:p>
          <a:p>
            <a:endParaRPr lang="en-US" baseline="0" dirty="0" smtClean="0"/>
          </a:p>
          <a:p>
            <a:r>
              <a:rPr lang="en-US" baseline="0" dirty="0" smtClean="0"/>
              <a:t>Feedback Mark 2, as a model, accounts for </a:t>
            </a:r>
            <a:r>
              <a:rPr lang="en-US" baseline="0" dirty="0" smtClean="0"/>
              <a:t>the fact that students are not machines.</a:t>
            </a:r>
            <a:endParaRPr lang="en-US" baseline="0" dirty="0" smtClean="0"/>
          </a:p>
          <a:p>
            <a:r>
              <a:rPr lang="en-US" baseline="0" dirty="0" smtClean="0"/>
              <a:t>The model uses the important principles from Feedback Mark 1 (importance of effect), and it privileges other </a:t>
            </a:r>
            <a:r>
              <a:rPr lang="en-US" baseline="0" dirty="0" smtClean="0"/>
              <a:t>aspects – as </a:t>
            </a:r>
            <a:r>
              <a:rPr lang="en-US" baseline="0" dirty="0" smtClean="0"/>
              <a:t>per the </a:t>
            </a:r>
            <a:r>
              <a:rPr lang="en-US" baseline="0" dirty="0" smtClean="0"/>
              <a:t>four </a:t>
            </a:r>
            <a:r>
              <a:rPr lang="en-US" baseline="0" dirty="0" smtClean="0"/>
              <a:t>dot points.</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23</a:t>
            </a:fld>
            <a:endParaRPr lang="en-US"/>
          </a:p>
        </p:txBody>
      </p:sp>
    </p:spTree>
    <p:extLst>
      <p:ext uri="{BB962C8B-B14F-4D97-AF65-F5344CB8AC3E}">
        <p14:creationId xmlns:p14="http://schemas.microsoft.com/office/powerpoint/2010/main" val="8004193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Run through the key elements of Feedback Mark 2 (using laser pointer</a:t>
            </a:r>
            <a:r>
              <a:rPr lang="en-US" dirty="0" smtClean="0"/>
              <a:t>).</a:t>
            </a:r>
            <a:endParaRPr lang="en-US" dirty="0" smtClean="0"/>
          </a:p>
          <a:p>
            <a:r>
              <a:rPr lang="en-US" dirty="0" smtClean="0"/>
              <a:t>The learner has the tough</a:t>
            </a:r>
            <a:r>
              <a:rPr lang="en-US" baseline="0" dirty="0" smtClean="0"/>
              <a:t> job of </a:t>
            </a:r>
            <a:r>
              <a:rPr lang="en-US" baseline="0" dirty="0" smtClean="0"/>
              <a:t>“comparing judgements” </a:t>
            </a:r>
            <a:r>
              <a:rPr lang="en-US" baseline="0" dirty="0" smtClean="0"/>
              <a:t>(their own evaluative judgement with the opinions of others</a:t>
            </a:r>
            <a:r>
              <a:rPr lang="en-US" baseline="0" dirty="0" smtClean="0"/>
              <a:t>) – </a:t>
            </a:r>
            <a:r>
              <a:rPr lang="en-US" baseline="0" dirty="0" smtClean="0"/>
              <a:t>and then needs to come up with a plan for improved work.</a:t>
            </a:r>
          </a:p>
          <a:p>
            <a:r>
              <a:rPr lang="en-US" baseline="0" dirty="0" smtClean="0"/>
              <a:t>As in </a:t>
            </a:r>
            <a:r>
              <a:rPr lang="en-US" baseline="0" dirty="0" smtClean="0"/>
              <a:t>Feedback </a:t>
            </a:r>
            <a:r>
              <a:rPr lang="en-US" baseline="0" dirty="0" smtClean="0"/>
              <a:t>Mark </a:t>
            </a:r>
            <a:r>
              <a:rPr lang="en-US" baseline="0" dirty="0" smtClean="0"/>
              <a:t>1, there needs to be a second activity set up for learners so that the feedback can have an effect. </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24</a:t>
            </a:fld>
            <a:endParaRPr lang="en-US"/>
          </a:p>
        </p:txBody>
      </p:sp>
    </p:spTree>
    <p:extLst>
      <p:ext uri="{BB962C8B-B14F-4D97-AF65-F5344CB8AC3E}">
        <p14:creationId xmlns:p14="http://schemas.microsoft.com/office/powerpoint/2010/main" val="1108378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a:t>
            </a:r>
            <a:r>
              <a:rPr lang="en-US" baseline="0" dirty="0" smtClean="0"/>
              <a:t> </a:t>
            </a:r>
            <a:r>
              <a:rPr lang="en-US" baseline="0" dirty="0" smtClean="0"/>
              <a:t>four – </a:t>
            </a:r>
            <a:r>
              <a:rPr lang="en-US" baseline="0" dirty="0" smtClean="0"/>
              <a:t>quality of feedback is judged on learner outcomes (this is the test of quality).</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25</a:t>
            </a:fld>
            <a:endParaRPr lang="en-US"/>
          </a:p>
        </p:txBody>
      </p:sp>
    </p:spTree>
    <p:extLst>
      <p:ext uri="{BB962C8B-B14F-4D97-AF65-F5344CB8AC3E}">
        <p14:creationId xmlns:p14="http://schemas.microsoft.com/office/powerpoint/2010/main" val="604400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Draw attention to the project website</a:t>
            </a:r>
            <a:r>
              <a:rPr lang="en-AU" baseline="0" dirty="0" smtClean="0"/>
              <a:t> where we have some key survey results:</a:t>
            </a:r>
          </a:p>
          <a:p>
            <a:endParaRPr lang="en-AU" baseline="0" dirty="0" smtClean="0"/>
          </a:p>
          <a:p>
            <a:pPr marL="171450" indent="-171450">
              <a:buFont typeface="Arial" panose="020B0604020202020204" pitchFamily="34" charset="0"/>
              <a:buChar char="•"/>
            </a:pPr>
            <a:r>
              <a:rPr lang="en-US" dirty="0" smtClean="0"/>
              <a:t>http://</a:t>
            </a:r>
            <a:r>
              <a:rPr lang="en-US" dirty="0" err="1" smtClean="0"/>
              <a:t>newmediaresearch.educ.monash.edu.au</a:t>
            </a:r>
            <a:r>
              <a:rPr lang="en-US" dirty="0" smtClean="0"/>
              <a:t>/feedback/infographic-showing-first-glance-survey-findings/</a:t>
            </a:r>
          </a:p>
          <a:p>
            <a:pPr marL="171450" indent="-171450">
              <a:buFont typeface="Arial" panose="020B0604020202020204" pitchFamily="34" charset="0"/>
              <a:buChar char="•"/>
            </a:pPr>
            <a:r>
              <a:rPr lang="en-US" dirty="0" smtClean="0"/>
              <a:t>http://newmediaresearch.educ.monash.edu.au/feedback/feedback-realities/current-feedback-practices/</a:t>
            </a: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26</a:t>
            </a:fld>
            <a:endParaRPr lang="en-US"/>
          </a:p>
        </p:txBody>
      </p:sp>
    </p:spTree>
    <p:extLst>
      <p:ext uri="{BB962C8B-B14F-4D97-AF65-F5344CB8AC3E}">
        <p14:creationId xmlns:p14="http://schemas.microsoft.com/office/powerpoint/2010/main" val="40395926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Bring attention to the two yellow highlighted boxes.</a:t>
            </a:r>
          </a:p>
          <a:p>
            <a:r>
              <a:rPr lang="en-AU" dirty="0" smtClean="0"/>
              <a:t>Note:</a:t>
            </a:r>
            <a:r>
              <a:rPr lang="en-AU" baseline="0" dirty="0" smtClean="0"/>
              <a:t> staff version of the </a:t>
            </a:r>
            <a:r>
              <a:rPr lang="en-AU" baseline="0" dirty="0" smtClean="0"/>
              <a:t>question differs to that in the onscreen table (“Your </a:t>
            </a:r>
            <a:r>
              <a:rPr lang="en-AU" baseline="0" dirty="0" smtClean="0"/>
              <a:t>feedback helps students improve their future </a:t>
            </a:r>
            <a:r>
              <a:rPr lang="en-AU" baseline="0" dirty="0" smtClean="0"/>
              <a:t>performance”).</a:t>
            </a:r>
            <a:endParaRPr lang="en-AU" baseline="0" dirty="0" smtClean="0"/>
          </a:p>
          <a:p>
            <a:endParaRPr lang="en-AU" dirty="0" smtClean="0"/>
          </a:p>
          <a:p>
            <a:r>
              <a:rPr lang="en-AU" baseline="0" dirty="0" smtClean="0"/>
              <a:t>The researchers query whether these results are a comment on the </a:t>
            </a:r>
            <a:r>
              <a:rPr lang="en-AU" baseline="0" dirty="0" smtClean="0"/>
              <a:t>system – </a:t>
            </a:r>
            <a:r>
              <a:rPr lang="en-AU" baseline="0" dirty="0" smtClean="0"/>
              <a:t>staff not seeing the effect on performance. </a:t>
            </a:r>
            <a:endParaRPr lang="en-AU" dirty="0"/>
          </a:p>
        </p:txBody>
      </p:sp>
      <p:sp>
        <p:nvSpPr>
          <p:cNvPr id="4" name="Slide Number Placeholder 3"/>
          <p:cNvSpPr>
            <a:spLocks noGrp="1"/>
          </p:cNvSpPr>
          <p:nvPr>
            <p:ph type="sldNum" sz="quarter" idx="10"/>
          </p:nvPr>
        </p:nvSpPr>
        <p:spPr/>
        <p:txBody>
          <a:bodyPr/>
          <a:lstStyle/>
          <a:p>
            <a:fld id="{3A2EF0DB-2D5B-488A-99AB-C64EA04FF932}" type="slidenum">
              <a:rPr lang="en-AU" smtClean="0"/>
              <a:t>27</a:t>
            </a:fld>
            <a:endParaRPr lang="en-AU"/>
          </a:p>
        </p:txBody>
      </p:sp>
    </p:spTree>
    <p:extLst>
      <p:ext uri="{BB962C8B-B14F-4D97-AF65-F5344CB8AC3E}">
        <p14:creationId xmlns:p14="http://schemas.microsoft.com/office/powerpoint/2010/main" val="1991872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Both</a:t>
            </a:r>
            <a:r>
              <a:rPr lang="en-AU" baseline="0" dirty="0" smtClean="0"/>
              <a:t> staff and student responses are lower than we would like.</a:t>
            </a:r>
          </a:p>
          <a:p>
            <a:r>
              <a:rPr lang="en-AU" baseline="0" dirty="0" smtClean="0"/>
              <a:t>Once again, the staff perception of feedback is rosier than students’ perceptions.</a:t>
            </a:r>
            <a:endParaRPr lang="en-AU" dirty="0"/>
          </a:p>
        </p:txBody>
      </p:sp>
      <p:sp>
        <p:nvSpPr>
          <p:cNvPr id="4" name="Slide Number Placeholder 3"/>
          <p:cNvSpPr>
            <a:spLocks noGrp="1"/>
          </p:cNvSpPr>
          <p:nvPr>
            <p:ph type="sldNum" sz="quarter" idx="10"/>
          </p:nvPr>
        </p:nvSpPr>
        <p:spPr/>
        <p:txBody>
          <a:bodyPr/>
          <a:lstStyle/>
          <a:p>
            <a:fld id="{3A2EF0DB-2D5B-488A-99AB-C64EA04FF932}" type="slidenum">
              <a:rPr lang="en-AU" smtClean="0"/>
              <a:t>28</a:t>
            </a:fld>
            <a:endParaRPr lang="en-AU"/>
          </a:p>
        </p:txBody>
      </p:sp>
    </p:spTree>
    <p:extLst>
      <p:ext uri="{BB962C8B-B14F-4D97-AF65-F5344CB8AC3E}">
        <p14:creationId xmlns:p14="http://schemas.microsoft.com/office/powerpoint/2010/main" val="3116510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Now, a </a:t>
            </a:r>
            <a:r>
              <a:rPr lang="en-US" b="1" baseline="0" dirty="0" smtClean="0"/>
              <a:t>shift in focus </a:t>
            </a:r>
            <a:r>
              <a:rPr lang="en-US" baseline="0" dirty="0" smtClean="0"/>
              <a:t>to participants’ </a:t>
            </a:r>
            <a:r>
              <a:rPr lang="en-US" baseline="0" dirty="0" smtClean="0"/>
              <a:t>feedback practice within their own context</a:t>
            </a:r>
            <a:r>
              <a:rPr lang="en-US" baseline="0" dirty="0" smtClean="0"/>
              <a:t>.</a:t>
            </a:r>
          </a:p>
          <a:p>
            <a:endParaRPr lang="en-US" baseline="0" dirty="0" smtClean="0"/>
          </a:p>
          <a:p>
            <a:r>
              <a:rPr lang="en-US" dirty="0" smtClean="0"/>
              <a:t>Facilitator</a:t>
            </a:r>
            <a:r>
              <a:rPr lang="en-US" baseline="0" dirty="0" smtClean="0"/>
              <a:t> whiteboards responses to this slide</a:t>
            </a:r>
            <a:r>
              <a:rPr lang="en-US" baseline="0" dirty="0" smtClean="0"/>
              <a:t>. (20 </a:t>
            </a:r>
            <a:r>
              <a:rPr lang="en-US" baseline="0" dirty="0" smtClean="0"/>
              <a:t>minutes in </a:t>
            </a:r>
            <a:r>
              <a:rPr lang="en-US" baseline="0" dirty="0" smtClean="0"/>
              <a:t>total.)</a:t>
            </a:r>
          </a:p>
          <a:p>
            <a:endParaRPr lang="en-US" baseline="0" dirty="0" smtClean="0"/>
          </a:p>
          <a:p>
            <a:r>
              <a:rPr lang="en-AU" baseline="0" dirty="0" smtClean="0"/>
              <a:t>E.g. You </a:t>
            </a:r>
            <a:r>
              <a:rPr lang="en-AU" baseline="0" dirty="0" smtClean="0"/>
              <a:t>have just engaged in a task that the project team has </a:t>
            </a:r>
            <a:r>
              <a:rPr lang="en-AU" baseline="0" dirty="0" smtClean="0"/>
              <a:t>spent 30 hours of interviews and endless </a:t>
            </a:r>
            <a:r>
              <a:rPr lang="en-AU" baseline="0" dirty="0" smtClean="0"/>
              <a:t>hours of </a:t>
            </a:r>
            <a:r>
              <a:rPr lang="en-AU" baseline="0" dirty="0" smtClean="0"/>
              <a:t>meetings and </a:t>
            </a:r>
            <a:r>
              <a:rPr lang="en-AU" baseline="0" dirty="0" smtClean="0"/>
              <a:t>data </a:t>
            </a:r>
            <a:r>
              <a:rPr lang="en-AU" baseline="0" dirty="0" smtClean="0"/>
              <a:t>analysis on… </a:t>
            </a:r>
            <a:r>
              <a:rPr lang="en-AU" baseline="0" dirty="0" smtClean="0"/>
              <a:t>but what we want to do </a:t>
            </a:r>
            <a:r>
              <a:rPr lang="en-AU" baseline="0" dirty="0" smtClean="0"/>
              <a:t>now is </a:t>
            </a:r>
            <a:r>
              <a:rPr lang="en-AU" baseline="0" dirty="0" smtClean="0"/>
              <a:t>to understand where you got to in this short period of time.</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29</a:t>
            </a:fld>
            <a:endParaRPr lang="en-US"/>
          </a:p>
        </p:txBody>
      </p:sp>
    </p:spTree>
    <p:extLst>
      <p:ext uri="{BB962C8B-B14F-4D97-AF65-F5344CB8AC3E}">
        <p14:creationId xmlns:p14="http://schemas.microsoft.com/office/powerpoint/2010/main" val="3089349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a:t>
            </a:r>
            <a:r>
              <a:rPr lang="en-US" dirty="0" smtClean="0"/>
              <a:t>survey -</a:t>
            </a:r>
            <a:r>
              <a:rPr lang="en-US" baseline="0" dirty="0" smtClean="0"/>
              <a:t> </a:t>
            </a:r>
            <a:r>
              <a:rPr lang="en-US" baseline="0" dirty="0" smtClean="0"/>
              <a:t>the project team identified good examples of feedback (multiple references by both </a:t>
            </a:r>
            <a:r>
              <a:rPr lang="en-US" baseline="0" dirty="0" smtClean="0"/>
              <a:t>students and educators - </a:t>
            </a:r>
            <a:r>
              <a:rPr lang="en-US" baseline="0" dirty="0" smtClean="0"/>
              <a:t>and relative to unit size).</a:t>
            </a:r>
          </a:p>
          <a:p>
            <a:r>
              <a:rPr lang="en-US" baseline="0" dirty="0" smtClean="0"/>
              <a:t>All moderately large class sizes. </a:t>
            </a:r>
            <a:endParaRPr lang="en-US" dirty="0" smtClean="0"/>
          </a:p>
          <a:p>
            <a:r>
              <a:rPr lang="en-US" dirty="0" smtClean="0"/>
              <a:t>We sought out people who had</a:t>
            </a:r>
            <a:r>
              <a:rPr lang="en-US" baseline="0" dirty="0" smtClean="0"/>
              <a:t> interesting or good feedback designs.</a:t>
            </a:r>
          </a:p>
          <a:p>
            <a:r>
              <a:rPr lang="en-US" baseline="0" dirty="0" smtClean="0"/>
              <a:t>Graphic has a hyperlink to project website. Navigate to ‘Feedback Possibilities’ then ‘Case Studies of Effective Feedback</a:t>
            </a:r>
            <a:r>
              <a:rPr lang="en-US" baseline="0" dirty="0" smtClean="0"/>
              <a:t>’.</a:t>
            </a:r>
            <a:endParaRPr lang="en-US" baseline="0" dirty="0" smtClean="0"/>
          </a:p>
          <a:p>
            <a:r>
              <a:rPr lang="en-US" baseline="0" dirty="0" smtClean="0"/>
              <a:t>For our workshops we showed a </a:t>
            </a:r>
            <a:r>
              <a:rPr lang="en-US" baseline="0" dirty="0" smtClean="0"/>
              <a:t>two-minute </a:t>
            </a:r>
            <a:r>
              <a:rPr lang="en-US" baseline="0" dirty="0" smtClean="0"/>
              <a:t>video with Jacqui Broadbent (recent </a:t>
            </a:r>
            <a:r>
              <a:rPr lang="en-US" baseline="0" dirty="0" smtClean="0"/>
              <a:t>national </a:t>
            </a:r>
            <a:r>
              <a:rPr lang="en-US" baseline="0" dirty="0" smtClean="0"/>
              <a:t>teaching award winner), from Case 2. You might use her case or choose a different case study to reflect features you would like to showcase. </a:t>
            </a:r>
          </a:p>
          <a:p>
            <a:r>
              <a:rPr lang="en-US" baseline="0" dirty="0" smtClean="0"/>
              <a:t>The cases are not just shiny things that </a:t>
            </a:r>
            <a:r>
              <a:rPr lang="en-US" baseline="0" dirty="0" smtClean="0"/>
              <a:t>work - </a:t>
            </a:r>
            <a:r>
              <a:rPr lang="en-US" baseline="0" dirty="0" smtClean="0"/>
              <a:t>we’ve worked to dissect the features </a:t>
            </a:r>
            <a:r>
              <a:rPr lang="en-US" baseline="0" dirty="0" smtClean="0"/>
              <a:t>that help to make them effective.</a:t>
            </a:r>
            <a:endParaRPr lang="en-US" baseline="0" dirty="0" smtClean="0"/>
          </a:p>
          <a:p>
            <a:r>
              <a:rPr lang="en-US" baseline="0" dirty="0" smtClean="0"/>
              <a:t>We’ve talked to staff and students.</a:t>
            </a:r>
          </a:p>
          <a:p>
            <a:r>
              <a:rPr lang="en-US" baseline="0" dirty="0" smtClean="0"/>
              <a:t>And looked at artefacts/materials. </a:t>
            </a:r>
          </a:p>
          <a:p>
            <a:endParaRPr lang="en-US" dirty="0" smtClean="0"/>
          </a:p>
          <a:p>
            <a:r>
              <a:rPr lang="en-US" dirty="0" smtClean="0"/>
              <a:t>Scroll through</a:t>
            </a:r>
            <a:r>
              <a:rPr lang="en-US" baseline="0" dirty="0" smtClean="0"/>
              <a:t> the </a:t>
            </a:r>
            <a:r>
              <a:rPr lang="en-US" baseline="0" dirty="0" smtClean="0"/>
              <a:t>seven </a:t>
            </a:r>
            <a:r>
              <a:rPr lang="en-US" baseline="0" dirty="0" smtClean="0"/>
              <a:t>cases.  Participants are encouraged to explore in their own time. </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30</a:t>
            </a:fld>
            <a:endParaRPr lang="en-US"/>
          </a:p>
        </p:txBody>
      </p:sp>
    </p:spTree>
    <p:extLst>
      <p:ext uri="{BB962C8B-B14F-4D97-AF65-F5344CB8AC3E}">
        <p14:creationId xmlns:p14="http://schemas.microsoft.com/office/powerpoint/2010/main" val="13582814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Fifteen</a:t>
            </a:r>
            <a:r>
              <a:rPr lang="en-US" baseline="0" dirty="0" smtClean="0"/>
              <a:t> </a:t>
            </a:r>
            <a:r>
              <a:rPr lang="en-US" dirty="0" smtClean="0"/>
              <a:t>minute </a:t>
            </a:r>
            <a:r>
              <a:rPr lang="en-US" dirty="0" smtClean="0"/>
              <a:t>break advised</a:t>
            </a:r>
            <a:r>
              <a:rPr lang="en-US" baseline="0" dirty="0" smtClean="0"/>
              <a:t> at this point.</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31</a:t>
            </a:fld>
            <a:endParaRPr lang="en-US"/>
          </a:p>
        </p:txBody>
      </p:sp>
    </p:spTree>
    <p:extLst>
      <p:ext uri="{BB962C8B-B14F-4D97-AF65-F5344CB8AC3E}">
        <p14:creationId xmlns:p14="http://schemas.microsoft.com/office/powerpoint/2010/main" val="14748142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Facilitator should read framework</a:t>
            </a:r>
            <a:r>
              <a:rPr lang="en-US" baseline="0" dirty="0" smtClean="0"/>
              <a:t> before presenting this </a:t>
            </a:r>
            <a:r>
              <a:rPr lang="en-US" baseline="0" dirty="0" smtClean="0"/>
              <a:t>section.</a:t>
            </a:r>
            <a:endParaRPr lang="en-US" dirty="0" smtClean="0"/>
          </a:p>
          <a:p>
            <a:r>
              <a:rPr lang="en-US" dirty="0" smtClean="0"/>
              <a:t>Twelve conditions </a:t>
            </a:r>
            <a:r>
              <a:rPr lang="en-US" dirty="0" smtClean="0"/>
              <a:t>emerged </a:t>
            </a:r>
            <a:r>
              <a:rPr lang="mr-IN" dirty="0" smtClean="0"/>
              <a:t>–</a:t>
            </a:r>
            <a:r>
              <a:rPr lang="en-US" baseline="0" dirty="0" smtClean="0"/>
              <a:t> clustered into </a:t>
            </a:r>
            <a:r>
              <a:rPr lang="en-US" baseline="0" dirty="0" smtClean="0"/>
              <a:t>three themes</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32</a:t>
            </a:fld>
            <a:endParaRPr lang="en-US"/>
          </a:p>
        </p:txBody>
      </p:sp>
    </p:spTree>
    <p:extLst>
      <p:ext uri="{BB962C8B-B14F-4D97-AF65-F5344CB8AC3E}">
        <p14:creationId xmlns:p14="http://schemas.microsoft.com/office/powerpoint/2010/main" val="2968881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Doing task 2</a:t>
            </a:r>
            <a:r>
              <a:rPr lang="en-AU" baseline="0" dirty="0" smtClean="0"/>
              <a:t> may help you doing task 1</a:t>
            </a:r>
            <a:endParaRPr lang="en-AU"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33</a:t>
            </a:fld>
            <a:endParaRPr lang="en-US"/>
          </a:p>
        </p:txBody>
      </p:sp>
    </p:spTree>
    <p:extLst>
      <p:ext uri="{BB962C8B-B14F-4D97-AF65-F5344CB8AC3E}">
        <p14:creationId xmlns:p14="http://schemas.microsoft.com/office/powerpoint/2010/main" val="23489209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t>
            </a:r>
            <a:r>
              <a:rPr lang="en-US" dirty="0" smtClean="0"/>
              <a:t>well as the </a:t>
            </a:r>
            <a:r>
              <a:rPr lang="en-US" b="1" dirty="0" smtClean="0"/>
              <a:t>Definition</a:t>
            </a:r>
            <a:r>
              <a:rPr lang="en-US" baseline="0" dirty="0" smtClean="0"/>
              <a:t> and </a:t>
            </a:r>
            <a:r>
              <a:rPr lang="en-US" b="1" baseline="0" dirty="0" smtClean="0"/>
              <a:t>Challenges</a:t>
            </a:r>
            <a:r>
              <a:rPr lang="en-US" baseline="0" dirty="0" smtClean="0"/>
              <a:t>, t</a:t>
            </a:r>
            <a:r>
              <a:rPr lang="en-US" dirty="0" smtClean="0"/>
              <a:t>he</a:t>
            </a:r>
            <a:r>
              <a:rPr lang="en-US" baseline="0" dirty="0" smtClean="0"/>
              <a:t> framework contains t</a:t>
            </a:r>
            <a:r>
              <a:rPr lang="en-US" dirty="0" smtClean="0"/>
              <a:t>hree layers:</a:t>
            </a:r>
          </a:p>
          <a:p>
            <a:pPr lvl="1"/>
            <a:r>
              <a:rPr lang="en-US" dirty="0" smtClean="0"/>
              <a:t>-</a:t>
            </a:r>
            <a:r>
              <a:rPr lang="en-US" baseline="0" dirty="0" smtClean="0"/>
              <a:t> Three </a:t>
            </a:r>
            <a:r>
              <a:rPr lang="en-US" b="1" baseline="0" dirty="0" smtClean="0"/>
              <a:t>categories</a:t>
            </a:r>
            <a:r>
              <a:rPr lang="en-US" baseline="0" dirty="0" smtClean="0"/>
              <a:t> – capacity, designs and culture</a:t>
            </a:r>
            <a:endParaRPr lang="en-US" baseline="0" dirty="0" smtClean="0"/>
          </a:p>
          <a:p>
            <a:pPr lvl="1"/>
            <a:r>
              <a:rPr lang="en-US" baseline="0" dirty="0" smtClean="0"/>
              <a:t>- Four </a:t>
            </a:r>
            <a:r>
              <a:rPr lang="en-US" b="1" baseline="0" dirty="0" smtClean="0"/>
              <a:t>conditions</a:t>
            </a:r>
            <a:r>
              <a:rPr lang="en-US" baseline="0" dirty="0" smtClean="0"/>
              <a:t> in each category (twelve overall)</a:t>
            </a:r>
            <a:endParaRPr lang="en-US" baseline="0" dirty="0" smtClean="0"/>
          </a:p>
          <a:p>
            <a:pPr lvl="1"/>
            <a:r>
              <a:rPr lang="en-US" baseline="0" dirty="0" smtClean="0"/>
              <a:t>- </a:t>
            </a:r>
            <a:r>
              <a:rPr lang="en-US" b="1" baseline="0" dirty="0" smtClean="0"/>
              <a:t>Strategies</a:t>
            </a:r>
            <a:r>
              <a:rPr lang="en-US" baseline="0" dirty="0" smtClean="0"/>
              <a:t> </a:t>
            </a:r>
            <a:r>
              <a:rPr lang="en-US" baseline="0" dirty="0" smtClean="0"/>
              <a:t>associated with </a:t>
            </a:r>
            <a:r>
              <a:rPr lang="en-US" baseline="0" dirty="0" smtClean="0"/>
              <a:t>each conditions, drawn from each case study and reflecting real-world practices</a:t>
            </a:r>
            <a:endParaRPr lang="en-US" baseline="0" dirty="0" smtClean="0"/>
          </a:p>
          <a:p>
            <a:endParaRPr lang="en-US" baseline="0" dirty="0" smtClean="0"/>
          </a:p>
          <a:p>
            <a:r>
              <a:rPr lang="en-US" baseline="0" dirty="0" smtClean="0"/>
              <a:t>1</a:t>
            </a:r>
            <a:r>
              <a:rPr lang="en-US" baseline="0" dirty="0" smtClean="0"/>
              <a:t>) Watch </a:t>
            </a:r>
            <a:r>
              <a:rPr lang="en-US" baseline="0" dirty="0" smtClean="0"/>
              <a:t>for a category (with its underpinning conditions) you would like to explore when it comes to thinking about feedback in your own institution. </a:t>
            </a:r>
          </a:p>
          <a:p>
            <a:r>
              <a:rPr lang="en-US" baseline="0" dirty="0" smtClean="0"/>
              <a:t>2) Next to each condition, provide a rating (High medium low) to reflect how important you think this condition is for promoting good feedback in your institution.</a:t>
            </a:r>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34</a:t>
            </a:fld>
            <a:endParaRPr lang="en-US"/>
          </a:p>
        </p:txBody>
      </p:sp>
    </p:spTree>
    <p:extLst>
      <p:ext uri="{BB962C8B-B14F-4D97-AF65-F5344CB8AC3E}">
        <p14:creationId xmlns:p14="http://schemas.microsoft.com/office/powerpoint/2010/main" val="7657369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a:t>
            </a:r>
            <a:r>
              <a:rPr lang="en-US" baseline="0" dirty="0" smtClean="0"/>
              <a:t> read each </a:t>
            </a:r>
            <a:r>
              <a:rPr lang="en-US" baseline="0" dirty="0" smtClean="0"/>
              <a:t>point, </a:t>
            </a:r>
            <a:r>
              <a:rPr lang="en-US" baseline="0" dirty="0" smtClean="0"/>
              <a:t>pause, then move on – spending time explaining each one will take far too long.</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35</a:t>
            </a:fld>
            <a:endParaRPr lang="en-US"/>
          </a:p>
        </p:txBody>
      </p:sp>
    </p:spTree>
    <p:extLst>
      <p:ext uri="{BB962C8B-B14F-4D97-AF65-F5344CB8AC3E}">
        <p14:creationId xmlns:p14="http://schemas.microsoft.com/office/powerpoint/2010/main" val="2641795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smtClean="0"/>
              <a:t>Just</a:t>
            </a:r>
            <a:r>
              <a:rPr lang="en-US" baseline="0" dirty="0" smtClean="0"/>
              <a:t> read each point, pause, then move on – spending time explaining each one will take far too long.</a:t>
            </a:r>
            <a:endParaRPr lang="en-US" dirty="0" smtClean="0"/>
          </a:p>
          <a:p>
            <a:endParaRPr lang="en-AU"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36</a:t>
            </a:fld>
            <a:endParaRPr lang="en-US"/>
          </a:p>
        </p:txBody>
      </p:sp>
    </p:spTree>
    <p:extLst>
      <p:ext uri="{BB962C8B-B14F-4D97-AF65-F5344CB8AC3E}">
        <p14:creationId xmlns:p14="http://schemas.microsoft.com/office/powerpoint/2010/main" val="14107489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smtClean="0"/>
              <a:t>Just</a:t>
            </a:r>
            <a:r>
              <a:rPr lang="en-US" baseline="0" dirty="0" smtClean="0"/>
              <a:t> read each point, pause, then move on – spending time explaining each one will take far too long.</a:t>
            </a:r>
            <a:endParaRPr lang="en-US" dirty="0" smtClean="0"/>
          </a:p>
          <a:p>
            <a:endParaRPr lang="en-AU"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37</a:t>
            </a:fld>
            <a:endParaRPr lang="en-US"/>
          </a:p>
        </p:txBody>
      </p:sp>
    </p:spTree>
    <p:extLst>
      <p:ext uri="{BB962C8B-B14F-4D97-AF65-F5344CB8AC3E}">
        <p14:creationId xmlns:p14="http://schemas.microsoft.com/office/powerpoint/2010/main" val="38546963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Introduction: e.g. this </a:t>
            </a:r>
            <a:r>
              <a:rPr lang="en-AU" dirty="0" smtClean="0"/>
              <a:t>activity is for both of our benefit - </a:t>
            </a:r>
            <a:r>
              <a:rPr lang="en-AU" dirty="0" smtClean="0"/>
              <a:t>we </a:t>
            </a:r>
            <a:r>
              <a:rPr lang="en-AU" dirty="0" smtClean="0"/>
              <a:t>are legitimately</a:t>
            </a:r>
            <a:r>
              <a:rPr lang="en-AU" baseline="0" dirty="0" smtClean="0"/>
              <a:t> looking for feedback </a:t>
            </a:r>
            <a:r>
              <a:rPr lang="en-AU" baseline="0" dirty="0" smtClean="0"/>
              <a:t>based on the </a:t>
            </a:r>
            <a:r>
              <a:rPr lang="en-AU" baseline="0" dirty="0" smtClean="0"/>
              <a:t>framework (empirically </a:t>
            </a:r>
            <a:r>
              <a:rPr lang="en-AU" baseline="0" dirty="0" smtClean="0"/>
              <a:t>derived, </a:t>
            </a:r>
            <a:r>
              <a:rPr lang="en-AU" baseline="0" dirty="0" smtClean="0"/>
              <a:t>based on seven cases)</a:t>
            </a:r>
          </a:p>
          <a:p>
            <a:r>
              <a:rPr lang="en-AU" baseline="0" dirty="0" smtClean="0"/>
              <a:t>Two post-it notes needed for each participant: </a:t>
            </a:r>
            <a:r>
              <a:rPr lang="en-AU" baseline="0" dirty="0" smtClean="0"/>
              <a:t>one for … the other for…</a:t>
            </a:r>
          </a:p>
          <a:p>
            <a:r>
              <a:rPr lang="en-AU" baseline="0" dirty="0" smtClean="0"/>
              <a:t>This activity needs help from facilitators to keep groups on track – need to keep them focused on the conditions in the framework</a:t>
            </a:r>
            <a:endParaRPr lang="en-AU"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38</a:t>
            </a:fld>
            <a:endParaRPr lang="en-US"/>
          </a:p>
        </p:txBody>
      </p:sp>
    </p:spTree>
    <p:extLst>
      <p:ext uri="{BB962C8B-B14F-4D97-AF65-F5344CB8AC3E}">
        <p14:creationId xmlns:p14="http://schemas.microsoft.com/office/powerpoint/2010/main" val="33921552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smtClean="0"/>
              <a:t>The outcome of </a:t>
            </a:r>
            <a:r>
              <a:rPr lang="en-AU" baseline="0" dirty="0" smtClean="0"/>
              <a:t>steps 1 </a:t>
            </a:r>
            <a:r>
              <a:rPr lang="en-AU" baseline="0" dirty="0" smtClean="0"/>
              <a:t>and 2 is a ranked list </a:t>
            </a:r>
            <a:r>
              <a:rPr lang="en-AU" baseline="0" dirty="0" smtClean="0"/>
              <a:t>of the </a:t>
            </a:r>
            <a:r>
              <a:rPr lang="en-AU" baseline="0" dirty="0" smtClean="0"/>
              <a:t>conditions that are working best and the conditions that are most </a:t>
            </a:r>
            <a:r>
              <a:rPr lang="en-AU" baseline="0" dirty="0" smtClean="0"/>
              <a:t>problematic.</a:t>
            </a:r>
            <a:endParaRPr lang="en-AU" baseline="0" dirty="0" smtClean="0"/>
          </a:p>
          <a:p>
            <a:r>
              <a:rPr lang="en-AU" baseline="0" dirty="0" smtClean="0"/>
              <a:t>This ranking activity also needs some </a:t>
            </a:r>
            <a:r>
              <a:rPr lang="en-AU" baseline="0" dirty="0" smtClean="0"/>
              <a:t>monitoring.</a:t>
            </a:r>
            <a:endParaRPr lang="en-AU" baseline="0" dirty="0" smtClean="0"/>
          </a:p>
          <a:p>
            <a:r>
              <a:rPr lang="en-AU" baseline="0" dirty="0" smtClean="0"/>
              <a:t>The </a:t>
            </a:r>
            <a:r>
              <a:rPr lang="en-AU" baseline="0" dirty="0" smtClean="0"/>
              <a:t>“evict </a:t>
            </a:r>
            <a:r>
              <a:rPr lang="en-AU" baseline="0" dirty="0" smtClean="0"/>
              <a:t>a </a:t>
            </a:r>
            <a:r>
              <a:rPr lang="en-AU" baseline="0" dirty="0" smtClean="0"/>
              <a:t>member” activity (step 3) involves </a:t>
            </a:r>
            <a:r>
              <a:rPr lang="en-AU" baseline="0" dirty="0" smtClean="0"/>
              <a:t>one member of </a:t>
            </a:r>
            <a:r>
              <a:rPr lang="en-AU" baseline="0" dirty="0" smtClean="0"/>
              <a:t>each table group </a:t>
            </a:r>
            <a:r>
              <a:rPr lang="en-AU" baseline="0" dirty="0" smtClean="0"/>
              <a:t>taking the group’s butchers paper around to a few of the other groups and telling them about it. Scale this based on the amount of time </a:t>
            </a:r>
            <a:r>
              <a:rPr lang="en-AU" baseline="0" dirty="0" smtClean="0"/>
              <a:t>left.</a:t>
            </a:r>
            <a:endParaRPr lang="en-AU"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39</a:t>
            </a:fld>
            <a:endParaRPr lang="en-US"/>
          </a:p>
        </p:txBody>
      </p:sp>
    </p:spTree>
    <p:extLst>
      <p:ext uri="{BB962C8B-B14F-4D97-AF65-F5344CB8AC3E}">
        <p14:creationId xmlns:p14="http://schemas.microsoft.com/office/powerpoint/2010/main" val="18128651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a:t>
            </a:r>
            <a:r>
              <a:rPr lang="en-US" baseline="0" dirty="0" smtClean="0"/>
              <a:t> for participant responses </a:t>
            </a:r>
            <a:r>
              <a:rPr lang="en-US" baseline="0" dirty="0" smtClean="0"/>
              <a:t>re: </a:t>
            </a:r>
            <a:r>
              <a:rPr lang="en-US" baseline="0" dirty="0" smtClean="0"/>
              <a:t>their </a:t>
            </a:r>
            <a:r>
              <a:rPr lang="en-US" baseline="0" dirty="0" smtClean="0"/>
              <a:t>take-home </a:t>
            </a:r>
            <a:r>
              <a:rPr lang="en-US" baseline="0" dirty="0" smtClean="0"/>
              <a:t>messages from the </a:t>
            </a:r>
            <a:r>
              <a:rPr lang="en-US" baseline="0" dirty="0" smtClean="0"/>
              <a:t>workshop - </a:t>
            </a:r>
            <a:r>
              <a:rPr lang="en-US" baseline="0" dirty="0" smtClean="0"/>
              <a:t>and their own goals when it comes to improving </a:t>
            </a:r>
            <a:r>
              <a:rPr lang="en-US" baseline="0" dirty="0" smtClean="0"/>
              <a:t>feedback. It can be useful for participants to write down a key goal and take this away with them (helps form a sense of commitment).</a:t>
            </a:r>
            <a:endParaRPr lang="en-US" dirty="0" smtClean="0"/>
          </a:p>
          <a:p>
            <a:endParaRPr lang="en-US" dirty="0" smtClean="0"/>
          </a:p>
          <a:p>
            <a:r>
              <a:rPr lang="en-US" dirty="0" smtClean="0"/>
              <a:t>A reminder to visit the </a:t>
            </a:r>
            <a:r>
              <a:rPr lang="en-US" dirty="0" err="1" smtClean="0"/>
              <a:t>feedbackforlearning.org</a:t>
            </a:r>
            <a:r>
              <a:rPr lang="en-US" baseline="0" dirty="0" smtClean="0"/>
              <a:t> website to access resources.</a:t>
            </a:r>
          </a:p>
          <a:p>
            <a:endParaRPr lang="en-US" baseline="0" dirty="0" smtClean="0"/>
          </a:p>
          <a:p>
            <a:r>
              <a:rPr lang="en-US" dirty="0" smtClean="0"/>
              <a:t>(</a:t>
            </a:r>
            <a:r>
              <a:rPr lang="en-US" dirty="0" smtClean="0"/>
              <a:t>NB: </a:t>
            </a:r>
            <a:r>
              <a:rPr lang="en-US" dirty="0" smtClean="0"/>
              <a:t>the Feedback for Learning Framework includes the definition, as</a:t>
            </a:r>
            <a:r>
              <a:rPr lang="en-US" baseline="0" dirty="0" smtClean="0"/>
              <a:t> well as conditions for success</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40</a:t>
            </a:fld>
            <a:endParaRPr lang="en-US"/>
          </a:p>
        </p:txBody>
      </p:sp>
    </p:spTree>
    <p:extLst>
      <p:ext uri="{BB962C8B-B14F-4D97-AF65-F5344CB8AC3E}">
        <p14:creationId xmlns:p14="http://schemas.microsoft.com/office/powerpoint/2010/main" val="20399378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Closing</a:t>
            </a:r>
            <a:r>
              <a:rPr lang="en-US" baseline="0" dirty="0" smtClean="0"/>
              <a:t> image to capture the notion </a:t>
            </a:r>
            <a:r>
              <a:rPr lang="en-US" baseline="0" dirty="0" smtClean="0"/>
              <a:t>that “feedback </a:t>
            </a:r>
            <a:r>
              <a:rPr lang="en-US" baseline="0" dirty="0" smtClean="0"/>
              <a:t>that has an </a:t>
            </a:r>
            <a:r>
              <a:rPr lang="en-US" baseline="0" dirty="0" smtClean="0"/>
              <a:t>effect”.</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41</a:t>
            </a:fld>
            <a:endParaRPr lang="en-US"/>
          </a:p>
        </p:txBody>
      </p:sp>
    </p:spTree>
    <p:extLst>
      <p:ext uri="{BB962C8B-B14F-4D97-AF65-F5344CB8AC3E}">
        <p14:creationId xmlns:p14="http://schemas.microsoft.com/office/powerpoint/2010/main" val="19212600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44</a:t>
            </a:fld>
            <a:endParaRPr lang="en-US"/>
          </a:p>
        </p:txBody>
      </p:sp>
    </p:spTree>
    <p:extLst>
      <p:ext uri="{BB962C8B-B14F-4D97-AF65-F5344CB8AC3E}">
        <p14:creationId xmlns:p14="http://schemas.microsoft.com/office/powerpoint/2010/main" val="1293235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t>11/28/2017</a:t>
            </a:fld>
            <a:endParaRPr lang="en-US" dirty="0"/>
          </a:p>
        </p:txBody>
      </p:sp>
      <p:sp>
        <p:nvSpPr>
          <p:cNvPr id="5" name="Footer Placeholder 4"/>
          <p:cNvSpPr>
            <a:spLocks noGrp="1"/>
          </p:cNvSpPr>
          <p:nvPr>
            <p:ph type="ftr" sz="quarter" idx="11"/>
          </p:nvPr>
        </p:nvSpPr>
        <p:spPr>
          <a:xfrm>
            <a:off x="2970761" y="3981711"/>
            <a:ext cx="3086100" cy="273844"/>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20AC9A5A-409A-1843-B55F-7DDA228BB749}" type="datetimeFigureOut">
              <a:rPr lang="en-US" smtClean="0"/>
              <a:pPr>
                <a:defRPr/>
              </a:pPr>
              <a:t>11/28/2017</a:t>
            </a:fld>
            <a:endParaRPr lang="en-US"/>
          </a:p>
        </p:txBody>
      </p:sp>
      <p:sp>
        <p:nvSpPr>
          <p:cNvPr id="5" name="Footer Placeholder 4"/>
          <p:cNvSpPr>
            <a:spLocks noGrp="1"/>
          </p:cNvSpPr>
          <p:nvPr>
            <p:ph type="ftr" sz="quarter" idx="11"/>
          </p:nvPr>
        </p:nvSpPr>
        <p:spPr>
          <a:xfrm>
            <a:off x="2970761" y="3981711"/>
            <a:ext cx="3086100" cy="273844"/>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9493DD6-5149-334C-9BCF-9B45508746A1}" type="slidenum">
              <a:rPr lang="en-US" smtClean="0"/>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311F8F99-FB81-D644-84AE-8A8FC2B7962C}" type="datetimeFigureOut">
              <a:rPr lang="en-US" smtClean="0"/>
              <a:pPr>
                <a:defRPr/>
              </a:pPr>
              <a:t>11/28/2017</a:t>
            </a:fld>
            <a:endParaRPr lang="en-US"/>
          </a:p>
        </p:txBody>
      </p:sp>
      <p:sp>
        <p:nvSpPr>
          <p:cNvPr id="5" name="Footer Placeholder 4"/>
          <p:cNvSpPr>
            <a:spLocks noGrp="1"/>
          </p:cNvSpPr>
          <p:nvPr>
            <p:ph type="ftr" sz="quarter" idx="11"/>
          </p:nvPr>
        </p:nvSpPr>
        <p:spPr>
          <a:xfrm>
            <a:off x="2970761" y="3981711"/>
            <a:ext cx="3086100" cy="273844"/>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7AA0196-F0D2-2945-A6F5-848E31CEE6A0}"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28CFC062-876B-2E4B-B845-71FC0117E90F}" type="datetimeFigureOut">
              <a:rPr lang="en-US" smtClean="0"/>
              <a:pPr>
                <a:defRPr/>
              </a:pPr>
              <a:t>11/28/2017</a:t>
            </a:fld>
            <a:endParaRPr lang="en-US"/>
          </a:p>
        </p:txBody>
      </p:sp>
      <p:sp>
        <p:nvSpPr>
          <p:cNvPr id="6" name="Footer Placeholder 5"/>
          <p:cNvSpPr>
            <a:spLocks noGrp="1"/>
          </p:cNvSpPr>
          <p:nvPr>
            <p:ph type="ftr" sz="quarter" idx="11"/>
          </p:nvPr>
        </p:nvSpPr>
        <p:spPr>
          <a:xfrm>
            <a:off x="2970761" y="3981711"/>
            <a:ext cx="3086100" cy="273844"/>
          </a:xfrm>
          <a:prstGeom prst="rect">
            <a:avLst/>
          </a:prstGeom>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58A19AFD-B88D-E943-80BF-8555D1D543DE}" type="slidenum">
              <a:rPr lang="en-US" smtClean="0"/>
              <a:pPr>
                <a:defRPr/>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70D7FC35-EC8E-5C42-98EF-D71ABFBBD0DC}" type="datetimeFigureOut">
              <a:rPr lang="en-US" smtClean="0"/>
              <a:pPr>
                <a:defRPr/>
              </a:pPr>
              <a:t>11/28/2017</a:t>
            </a:fld>
            <a:endParaRPr lang="en-US"/>
          </a:p>
        </p:txBody>
      </p:sp>
      <p:sp>
        <p:nvSpPr>
          <p:cNvPr id="9" name="Slide Number Placeholder 8"/>
          <p:cNvSpPr>
            <a:spLocks noGrp="1"/>
          </p:cNvSpPr>
          <p:nvPr>
            <p:ph type="sldNum" sz="quarter" idx="12"/>
          </p:nvPr>
        </p:nvSpPr>
        <p:spPr/>
        <p:txBody>
          <a:bodyPr/>
          <a:lstStyle/>
          <a:p>
            <a:pPr>
              <a:defRPr/>
            </a:pPr>
            <a:fld id="{E223BF8B-70D3-E64C-9F8A-58F8B4FBC42D}"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450EBAA7-60D3-A746-820A-88EC43508F67}" type="datetimeFigureOut">
              <a:rPr lang="en-US" smtClean="0"/>
              <a:pPr>
                <a:defRPr/>
              </a:pPr>
              <a:t>11/28/2017</a:t>
            </a:fld>
            <a:endParaRPr lang="en-US"/>
          </a:p>
        </p:txBody>
      </p:sp>
      <p:sp>
        <p:nvSpPr>
          <p:cNvPr id="5" name="Slide Number Placeholder 4"/>
          <p:cNvSpPr>
            <a:spLocks noGrp="1"/>
          </p:cNvSpPr>
          <p:nvPr>
            <p:ph type="sldNum" sz="quarter" idx="12"/>
          </p:nvPr>
        </p:nvSpPr>
        <p:spPr/>
        <p:txBody>
          <a:bodyPr/>
          <a:lstStyle/>
          <a:p>
            <a:pPr>
              <a:defRPr/>
            </a:pPr>
            <a:fld id="{613E25FC-0C21-5940-A9D3-081D81547F05}"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971169D-CA31-E944-9987-4DDCCCC5D083}" type="datetimeFigureOut">
              <a:rPr lang="en-US" smtClean="0"/>
              <a:pPr>
                <a:defRPr/>
              </a:pPr>
              <a:t>11/28/2017</a:t>
            </a:fld>
            <a:endParaRPr lang="en-US"/>
          </a:p>
        </p:txBody>
      </p:sp>
      <p:sp>
        <p:nvSpPr>
          <p:cNvPr id="4" name="Slide Number Placeholder 3"/>
          <p:cNvSpPr>
            <a:spLocks noGrp="1"/>
          </p:cNvSpPr>
          <p:nvPr>
            <p:ph type="sldNum" sz="quarter" idx="12"/>
          </p:nvPr>
        </p:nvSpPr>
        <p:spPr/>
        <p:txBody>
          <a:bodyPr/>
          <a:lstStyle/>
          <a:p>
            <a:pPr>
              <a:defRPr/>
            </a:pPr>
            <a:fld id="{DDB99351-7ECF-7F42-B675-6618997CBA2B}" type="slidenum">
              <a:rPr lang="en-US" smtClean="0"/>
              <a:pPr>
                <a:defRPr/>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9069B9B1-6EA2-D743-85C9-95BBE4DA93B7}" type="datetimeFigureOut">
              <a:rPr lang="en-US" smtClean="0"/>
              <a:pPr>
                <a:defRPr/>
              </a:pPr>
              <a:t>11/28/2017</a:t>
            </a:fld>
            <a:endParaRPr lang="en-US"/>
          </a:p>
        </p:txBody>
      </p:sp>
      <p:sp>
        <p:nvSpPr>
          <p:cNvPr id="7" name="Slide Number Placeholder 6"/>
          <p:cNvSpPr>
            <a:spLocks noGrp="1"/>
          </p:cNvSpPr>
          <p:nvPr>
            <p:ph type="sldNum" sz="quarter" idx="12"/>
          </p:nvPr>
        </p:nvSpPr>
        <p:spPr/>
        <p:txBody>
          <a:bodyPr/>
          <a:lstStyle/>
          <a:p>
            <a:pPr>
              <a:defRPr/>
            </a:pPr>
            <a:fld id="{B75FEF3F-BF49-5D49-8A05-85A78BAABEE0}"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99C4857-C490-D947-BE1C-62DC6C00BFD6}" type="datetimeFigureOut">
              <a:rPr lang="en-US" smtClean="0"/>
              <a:pPr>
                <a:defRPr/>
              </a:pPr>
              <a:t>11/28/2017</a:t>
            </a:fld>
            <a:endParaRPr lang="en-US"/>
          </a:p>
        </p:txBody>
      </p:sp>
      <p:sp>
        <p:nvSpPr>
          <p:cNvPr id="6" name="Footer Placeholder 5"/>
          <p:cNvSpPr>
            <a:spLocks noGrp="1"/>
          </p:cNvSpPr>
          <p:nvPr>
            <p:ph type="ftr" sz="quarter" idx="11"/>
          </p:nvPr>
        </p:nvSpPr>
        <p:spPr>
          <a:xfrm>
            <a:off x="2970761" y="3981711"/>
            <a:ext cx="3086100" cy="273844"/>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9FFAEC8-A99A-8A4A-8B7C-ED770477FFDB}"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291A40F6-2D91-2B4E-83E8-7F4A99926586}" type="datetimeFigureOut">
              <a:rPr lang="en-US" smtClean="0"/>
              <a:pPr>
                <a:defRPr/>
              </a:pPr>
              <a:t>11/28/2017</a:t>
            </a:fld>
            <a:endParaRPr lang="en-US"/>
          </a:p>
        </p:txBody>
      </p:sp>
      <p:sp>
        <p:nvSpPr>
          <p:cNvPr id="5" name="Footer Placeholder 4"/>
          <p:cNvSpPr>
            <a:spLocks noGrp="1"/>
          </p:cNvSpPr>
          <p:nvPr>
            <p:ph type="ftr" sz="quarter" idx="11"/>
          </p:nvPr>
        </p:nvSpPr>
        <p:spPr>
          <a:xfrm>
            <a:off x="2970761" y="3981711"/>
            <a:ext cx="3086100" cy="273844"/>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5401E76-9E79-B341-86CC-BC0666F528D8}"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00640C16-7757-4848-9A4D-2E9451B20B5D}" type="datetimeFigureOut">
              <a:rPr lang="en-US" smtClean="0"/>
              <a:pPr>
                <a:defRPr/>
              </a:pPr>
              <a:t>11/28/2017</a:t>
            </a:fld>
            <a:endParaRPr lang="en-US"/>
          </a:p>
        </p:txBody>
      </p:sp>
      <p:sp>
        <p:nvSpPr>
          <p:cNvPr id="5" name="Footer Placeholder 4"/>
          <p:cNvSpPr>
            <a:spLocks noGrp="1"/>
          </p:cNvSpPr>
          <p:nvPr>
            <p:ph type="ftr" sz="quarter" idx="11"/>
          </p:nvPr>
        </p:nvSpPr>
        <p:spPr>
          <a:xfrm>
            <a:off x="2970761" y="3981711"/>
            <a:ext cx="3086100" cy="273844"/>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AB611A5-28F4-644C-A34B-6B034C885146}"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443C749E-BEE7-404F-8828-7890C07C2846}" type="datetimeFigureOut">
              <a:rPr lang="en-US" smtClean="0"/>
              <a:pPr>
                <a:defRPr/>
              </a:pPr>
              <a:t>11/28/2017</a:t>
            </a:fld>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EA3A86CA-7F3A-0B41-9F25-508BCA1E334C}" type="slidenum">
              <a:rPr lang="en-US" smtClean="0"/>
              <a:pPr>
                <a:defRPr/>
              </a:pPr>
              <a:t>‹#›</a:t>
            </a:fld>
            <a:endParaRPr lang="en-US"/>
          </a:p>
        </p:txBody>
      </p:sp>
      <p:pic>
        <p:nvPicPr>
          <p:cNvPr id="9" name="Picture 8"/>
          <p:cNvPicPr>
            <a:picLocks noChangeAspect="1"/>
          </p:cNvPicPr>
          <p:nvPr userDrawn="1"/>
        </p:nvPicPr>
        <p:blipFill rotWithShape="1">
          <a:blip r:embed="rId13" cstate="screen">
            <a:extLst>
              <a:ext uri="{28A0092B-C50C-407E-A947-70E740481C1C}">
                <a14:useLocalDpi xmlns:a14="http://schemas.microsoft.com/office/drawing/2010/main"/>
              </a:ext>
            </a:extLst>
          </a:blip>
          <a:srcRect l="61136"/>
          <a:stretch/>
        </p:blipFill>
        <p:spPr>
          <a:xfrm>
            <a:off x="7218485" y="4618436"/>
            <a:ext cx="1925515" cy="516090"/>
          </a:xfrm>
          <a:prstGeom prst="rect">
            <a:avLst/>
          </a:prstGeom>
        </p:spPr>
      </p:pic>
      <p:pic>
        <p:nvPicPr>
          <p:cNvPr id="10" name="Picture 9"/>
          <p:cNvPicPr>
            <a:picLocks noChangeAspect="1"/>
          </p:cNvPicPr>
          <p:nvPr userDrawn="1"/>
        </p:nvPicPr>
        <p:blipFill rotWithShape="1">
          <a:blip r:embed="rId13" cstate="screen">
            <a:extLst>
              <a:ext uri="{28A0092B-C50C-407E-A947-70E740481C1C}">
                <a14:useLocalDpi xmlns:a14="http://schemas.microsoft.com/office/drawing/2010/main"/>
              </a:ext>
            </a:extLst>
          </a:blip>
          <a:srcRect l="-1" r="51554"/>
          <a:stretch/>
        </p:blipFill>
        <p:spPr>
          <a:xfrm>
            <a:off x="1" y="4604148"/>
            <a:ext cx="2400299" cy="516090"/>
          </a:xfrm>
          <a:prstGeom prst="rect">
            <a:avLst/>
          </a:prstGeom>
        </p:spPr>
      </p:pic>
      <p:grpSp>
        <p:nvGrpSpPr>
          <p:cNvPr id="13" name="Group 12"/>
          <p:cNvGrpSpPr/>
          <p:nvPr userDrawn="1"/>
        </p:nvGrpSpPr>
        <p:grpSpPr>
          <a:xfrm>
            <a:off x="3680457" y="4857399"/>
            <a:ext cx="1945454" cy="307777"/>
            <a:chOff x="3005909" y="4875140"/>
            <a:chExt cx="1945454" cy="307777"/>
          </a:xfrm>
        </p:grpSpPr>
        <p:sp>
          <p:nvSpPr>
            <p:cNvPr id="7" name="Rectangle 6"/>
            <p:cNvSpPr/>
            <p:nvPr userDrawn="1"/>
          </p:nvSpPr>
          <p:spPr>
            <a:xfrm>
              <a:off x="3210437" y="4875140"/>
              <a:ext cx="1740926" cy="307777"/>
            </a:xfrm>
            <a:prstGeom prst="rect">
              <a:avLst/>
            </a:prstGeom>
          </p:spPr>
          <p:txBody>
            <a:bodyPr wrap="none">
              <a:spAutoFit/>
            </a:bodyPr>
            <a:lstStyle/>
            <a:p>
              <a:pPr>
                <a:defRPr/>
              </a:pPr>
              <a:r>
                <a:rPr lang="en-US" sz="1400" dirty="0" smtClean="0">
                  <a:solidFill>
                    <a:srgbClr val="404040"/>
                  </a:solidFill>
                </a:rPr>
                <a:t>#</a:t>
              </a:r>
              <a:r>
                <a:rPr lang="en-US" sz="1400" dirty="0" err="1" smtClean="0">
                  <a:solidFill>
                    <a:srgbClr val="404040"/>
                  </a:solidFill>
                </a:rPr>
                <a:t>feedbackforlearning</a:t>
              </a:r>
              <a:endParaRPr lang="en-US" sz="1400" dirty="0">
                <a:solidFill>
                  <a:srgbClr val="404040"/>
                </a:solidFill>
              </a:endParaRPr>
            </a:p>
          </p:txBody>
        </p:sp>
        <p:pic>
          <p:nvPicPr>
            <p:cNvPr id="12" name="Picture 11"/>
            <p:cNvPicPr>
              <a:picLocks noChangeAspect="1"/>
            </p:cNvPicPr>
            <p:nvPr userDrawn="1"/>
          </p:nvPicPr>
          <p:blipFill>
            <a:blip r:embed="rId14" cstate="screen">
              <a:extLst>
                <a:ext uri="{BEBA8EAE-BF5A-486C-A8C5-ECC9F3942E4B}">
                  <a14:imgProps xmlns:a14="http://schemas.microsoft.com/office/drawing/2010/main">
                    <a14:imgLayer r:embed="rId15">
                      <a14:imgEffect>
                        <a14:artisticPencilSketch pressure="100"/>
                      </a14:imgEffect>
                    </a14:imgLayer>
                  </a14:imgProps>
                </a:ext>
                <a:ext uri="{28A0092B-C50C-407E-A947-70E740481C1C}">
                  <a14:useLocalDpi xmlns:a14="http://schemas.microsoft.com/office/drawing/2010/main"/>
                </a:ext>
              </a:extLst>
            </a:blip>
            <a:stretch>
              <a:fillRect/>
            </a:stretch>
          </p:blipFill>
          <p:spPr>
            <a:xfrm>
              <a:off x="3005909" y="4924422"/>
              <a:ext cx="212035" cy="212035"/>
            </a:xfrm>
            <a:prstGeom prst="rect">
              <a:avLst/>
            </a:prstGeom>
          </p:spPr>
        </p:pic>
      </p:grpSp>
      <p:sp>
        <p:nvSpPr>
          <p:cNvPr id="14" name="Rectangle 13"/>
          <p:cNvSpPr/>
          <p:nvPr userDrawn="1"/>
        </p:nvSpPr>
        <p:spPr>
          <a:xfrm>
            <a:off x="3548266" y="4604148"/>
            <a:ext cx="2180982" cy="338554"/>
          </a:xfrm>
          <a:prstGeom prst="rect">
            <a:avLst/>
          </a:prstGeom>
        </p:spPr>
        <p:txBody>
          <a:bodyPr wrap="none">
            <a:spAutoFit/>
          </a:bodyPr>
          <a:lstStyle/>
          <a:p>
            <a:pPr>
              <a:defRPr/>
            </a:pPr>
            <a:r>
              <a:rPr lang="en-US" sz="1600" dirty="0" smtClean="0">
                <a:solidFill>
                  <a:srgbClr val="404040"/>
                </a:solidFill>
              </a:rPr>
              <a:t>feedbackforlearning.org</a:t>
            </a:r>
            <a:endParaRPr lang="en-US" sz="1600" dirty="0">
              <a:solidFill>
                <a:srgbClr val="404040"/>
              </a:solidFill>
            </a:endParaRPr>
          </a:p>
        </p:txBody>
      </p:sp>
    </p:spTree>
    <p:extLst>
      <p:ext uri="{BB962C8B-B14F-4D97-AF65-F5344CB8AC3E}">
        <p14:creationId xmlns:p14="http://schemas.microsoft.com/office/powerpoint/2010/main" val="2052268599"/>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newmediaresearch.educ.monash.edu.au/feedback/"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4.tif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www.biomedcentral.com/1472-6920/16/96"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feedbackforlearning.org/"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hyperlink" Target="mailto:david.boud@deakin.edu.au" TargetMode="External"/><Relationship Id="rId3" Type="http://schemas.openxmlformats.org/officeDocument/2006/relationships/hyperlink" Target="https.feedbackforlearning.org/feedback/contact/" TargetMode="External"/><Relationship Id="rId7" Type="http://schemas.openxmlformats.org/officeDocument/2006/relationships/hyperlink" Target="mailto:Elizabeth.molloy@unimelb.edu.au"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hyperlink" Target="mailto:tracii.ryan@monash.edu" TargetMode="External"/><Relationship Id="rId11" Type="http://schemas.openxmlformats.org/officeDocument/2006/relationships/hyperlink" Target="mailto:dcarless@hku.hk" TargetMode="External"/><Relationship Id="rId5" Type="http://schemas.openxmlformats.org/officeDocument/2006/relationships/hyperlink" Target="mailto:Michael.Phillips@monash.edu" TargetMode="External"/><Relationship Id="rId10" Type="http://schemas.openxmlformats.org/officeDocument/2006/relationships/hyperlink" Target="mailto:p.mahoney@deakin.edu.au" TargetMode="External"/><Relationship Id="rId4" Type="http://schemas.openxmlformats.org/officeDocument/2006/relationships/hyperlink" Target="mailto:Michael.henderson@monash.edu" TargetMode="External"/><Relationship Id="rId9" Type="http://schemas.openxmlformats.org/officeDocument/2006/relationships/hyperlink" Target="mailto:p.dawson@deakin.edu.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06534"/>
            <a:ext cx="9144000" cy="584775"/>
          </a:xfrm>
          <a:prstGeom prst="rect">
            <a:avLst/>
          </a:prstGeom>
        </p:spPr>
        <p:txBody>
          <a:bodyPr wrap="square" anchor="t">
            <a:spAutoFit/>
          </a:bodyPr>
          <a:lstStyle/>
          <a:p>
            <a:pPr algn="ctr"/>
            <a:r>
              <a:rPr lang="en-AU" sz="3200" b="1" i="1" dirty="0" smtClean="0"/>
              <a:t>Feedback </a:t>
            </a:r>
            <a:r>
              <a:rPr lang="en-AU" sz="3200" b="1" i="1" dirty="0"/>
              <a:t>for Learning: Closing the Assessment </a:t>
            </a:r>
            <a:r>
              <a:rPr lang="en-AU" sz="3200" b="1" i="1" dirty="0" smtClean="0"/>
              <a:t>Loop</a:t>
            </a:r>
            <a:endParaRPr lang="en-US" sz="2880" dirty="0" smtClean="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2316" y="732595"/>
            <a:ext cx="5639369" cy="3713822"/>
          </a:xfrm>
          <a:prstGeom prst="rect">
            <a:avLst/>
          </a:prstGeom>
        </p:spPr>
      </p:pic>
    </p:spTree>
    <p:extLst>
      <p:ext uri="{BB962C8B-B14F-4D97-AF65-F5344CB8AC3E}">
        <p14:creationId xmlns:p14="http://schemas.microsoft.com/office/powerpoint/2010/main" val="8041405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461" y="69652"/>
            <a:ext cx="7886700" cy="994172"/>
          </a:xfrm>
        </p:spPr>
        <p:txBody>
          <a:bodyPr/>
          <a:lstStyle/>
          <a:p>
            <a:r>
              <a:rPr lang="en-US" dirty="0" smtClean="0"/>
              <a:t>Today </a:t>
            </a:r>
            <a:endParaRPr lang="en-US" dirty="0"/>
          </a:p>
        </p:txBody>
      </p:sp>
      <p:sp>
        <p:nvSpPr>
          <p:cNvPr id="3" name="Content Placeholder 2"/>
          <p:cNvSpPr>
            <a:spLocks noGrp="1"/>
          </p:cNvSpPr>
          <p:nvPr>
            <p:ph idx="1"/>
          </p:nvPr>
        </p:nvSpPr>
        <p:spPr>
          <a:xfrm>
            <a:off x="1994600" y="465999"/>
            <a:ext cx="6467476" cy="3951018"/>
          </a:xfrm>
        </p:spPr>
        <p:txBody>
          <a:bodyPr>
            <a:normAutofit fontScale="92500" lnSpcReduction="20000"/>
          </a:bodyPr>
          <a:lstStyle/>
          <a:p>
            <a:r>
              <a:rPr lang="en-AU" dirty="0" smtClean="0"/>
              <a:t>Brief intro: project and team</a:t>
            </a:r>
          </a:p>
          <a:p>
            <a:endParaRPr lang="en-AU" sz="700" dirty="0" smtClean="0"/>
          </a:p>
          <a:p>
            <a:r>
              <a:rPr lang="en-AU" dirty="0" smtClean="0"/>
              <a:t>Recap on feedback – what we already know: </a:t>
            </a:r>
          </a:p>
          <a:p>
            <a:pPr lvl="1"/>
            <a:r>
              <a:rPr lang="en-AU" dirty="0" smtClean="0"/>
              <a:t>The </a:t>
            </a:r>
            <a:r>
              <a:rPr lang="en-AU" b="1" dirty="0" smtClean="0"/>
              <a:t>problem with feedback</a:t>
            </a:r>
            <a:r>
              <a:rPr lang="en-AU" dirty="0" smtClean="0"/>
              <a:t> – why we need to spend time on it</a:t>
            </a:r>
          </a:p>
          <a:p>
            <a:pPr lvl="1"/>
            <a:r>
              <a:rPr lang="en-AU" b="1" dirty="0" smtClean="0"/>
              <a:t>Conceptions </a:t>
            </a:r>
            <a:r>
              <a:rPr lang="en-AU" dirty="0" smtClean="0"/>
              <a:t>of (effective) feedback</a:t>
            </a:r>
          </a:p>
          <a:p>
            <a:r>
              <a:rPr lang="en-AU" dirty="0" smtClean="0"/>
              <a:t>A </a:t>
            </a:r>
            <a:r>
              <a:rPr lang="en-AU" b="1" dirty="0" smtClean="0"/>
              <a:t>new definition </a:t>
            </a:r>
            <a:r>
              <a:rPr lang="en-AU" dirty="0" smtClean="0"/>
              <a:t>of </a:t>
            </a:r>
            <a:r>
              <a:rPr lang="en-AU" dirty="0" smtClean="0"/>
              <a:t>feedback </a:t>
            </a:r>
            <a:r>
              <a:rPr lang="en-AU" dirty="0" smtClean="0"/>
              <a:t>(both </a:t>
            </a:r>
            <a:r>
              <a:rPr lang="en-AU" dirty="0"/>
              <a:t>useful and </a:t>
            </a:r>
            <a:r>
              <a:rPr lang="en-AU" dirty="0" smtClean="0"/>
              <a:t>challenging)</a:t>
            </a:r>
          </a:p>
          <a:p>
            <a:endParaRPr lang="en-AU" sz="700" dirty="0" smtClean="0"/>
          </a:p>
          <a:p>
            <a:r>
              <a:rPr lang="en-AU" dirty="0" smtClean="0"/>
              <a:t>Key findings: from large-scale survey</a:t>
            </a:r>
          </a:p>
          <a:p>
            <a:r>
              <a:rPr lang="en-AU" dirty="0" smtClean="0"/>
              <a:t>Feedback </a:t>
            </a:r>
            <a:r>
              <a:rPr lang="en-AU" dirty="0"/>
              <a:t>in your </a:t>
            </a:r>
            <a:r>
              <a:rPr lang="en-AU" dirty="0" smtClean="0"/>
              <a:t>university context</a:t>
            </a:r>
          </a:p>
          <a:p>
            <a:r>
              <a:rPr lang="en-AU" dirty="0" smtClean="0"/>
              <a:t>Key findings: from </a:t>
            </a:r>
            <a:r>
              <a:rPr lang="en-AU" dirty="0" smtClean="0"/>
              <a:t>seven cases </a:t>
            </a:r>
            <a:r>
              <a:rPr lang="en-AU" dirty="0" smtClean="0"/>
              <a:t>of effective </a:t>
            </a:r>
            <a:r>
              <a:rPr lang="en-AU" dirty="0" smtClean="0"/>
              <a:t>feedback</a:t>
            </a:r>
          </a:p>
          <a:p>
            <a:endParaRPr lang="en-AU" sz="600" dirty="0" smtClean="0"/>
          </a:p>
          <a:p>
            <a:r>
              <a:rPr lang="en-AU" dirty="0" smtClean="0"/>
              <a:t>Break</a:t>
            </a:r>
          </a:p>
          <a:p>
            <a:endParaRPr lang="en-AU" sz="700" dirty="0" smtClean="0"/>
          </a:p>
          <a:p>
            <a:r>
              <a:rPr lang="en-AU" dirty="0" smtClean="0"/>
              <a:t>Using the </a:t>
            </a:r>
            <a:r>
              <a:rPr lang="en-AU" i="1" dirty="0" smtClean="0"/>
              <a:t>Feedback for Learning </a:t>
            </a:r>
            <a:r>
              <a:rPr lang="en-AU" dirty="0" smtClean="0"/>
              <a:t>framework </a:t>
            </a:r>
          </a:p>
          <a:p>
            <a:r>
              <a:rPr lang="en-AU" dirty="0" smtClean="0"/>
              <a:t>Closing the loop – how might this be used in your context</a:t>
            </a:r>
          </a:p>
        </p:txBody>
      </p:sp>
    </p:spTree>
    <p:extLst>
      <p:ext uri="{BB962C8B-B14F-4D97-AF65-F5344CB8AC3E}">
        <p14:creationId xmlns:p14="http://schemas.microsoft.com/office/powerpoint/2010/main" val="7706310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457" y="122349"/>
            <a:ext cx="7886700" cy="994172"/>
          </a:xfrm>
          <a:solidFill>
            <a:schemeClr val="bg1"/>
          </a:solidFill>
        </p:spPr>
        <p:txBody>
          <a:bodyPr>
            <a:normAutofit/>
          </a:bodyPr>
          <a:lstStyle/>
          <a:p>
            <a:r>
              <a:rPr lang="en-US" dirty="0" smtClean="0"/>
              <a:t>Team</a:t>
            </a:r>
            <a:endParaRPr lang="en-US" dirty="0">
              <a:solidFill>
                <a:srgbClr val="FF0000"/>
              </a:solidFill>
            </a:endParaRPr>
          </a:p>
        </p:txBody>
      </p:sp>
      <p:sp>
        <p:nvSpPr>
          <p:cNvPr id="3" name="Content Placeholder 2"/>
          <p:cNvSpPr>
            <a:spLocks noGrp="1"/>
          </p:cNvSpPr>
          <p:nvPr>
            <p:ph idx="1"/>
          </p:nvPr>
        </p:nvSpPr>
        <p:spPr>
          <a:xfrm>
            <a:off x="1994600" y="552600"/>
            <a:ext cx="4933950" cy="3909868"/>
          </a:xfrm>
        </p:spPr>
        <p:txBody>
          <a:bodyPr>
            <a:normAutofit fontScale="70000" lnSpcReduction="20000"/>
          </a:bodyPr>
          <a:lstStyle/>
          <a:p>
            <a:pPr marL="0" indent="0">
              <a:buNone/>
            </a:pPr>
            <a:r>
              <a:rPr lang="en-US" sz="3200" dirty="0" smtClean="0"/>
              <a:t>Monash</a:t>
            </a:r>
          </a:p>
          <a:p>
            <a:pPr lvl="1"/>
            <a:r>
              <a:rPr lang="en-US" sz="2600" dirty="0" smtClean="0"/>
              <a:t>Associate </a:t>
            </a:r>
            <a:r>
              <a:rPr lang="en-US" sz="2600" dirty="0"/>
              <a:t>Professor Michael Henderson</a:t>
            </a:r>
          </a:p>
          <a:p>
            <a:pPr lvl="1"/>
            <a:r>
              <a:rPr lang="en-US" sz="2600" dirty="0" err="1" smtClean="0"/>
              <a:t>Dr</a:t>
            </a:r>
            <a:r>
              <a:rPr lang="en-US" sz="2600" dirty="0" smtClean="0"/>
              <a:t> Mike </a:t>
            </a:r>
            <a:r>
              <a:rPr lang="en-US" sz="2600" dirty="0"/>
              <a:t>Phillips</a:t>
            </a:r>
          </a:p>
          <a:p>
            <a:pPr lvl="1"/>
            <a:r>
              <a:rPr lang="en-US" sz="2600" dirty="0"/>
              <a:t>Dr Tracii </a:t>
            </a:r>
            <a:r>
              <a:rPr lang="en-US" sz="2600" dirty="0" smtClean="0"/>
              <a:t>Ryan</a:t>
            </a:r>
          </a:p>
          <a:p>
            <a:pPr marL="342900" lvl="1" indent="0">
              <a:buNone/>
            </a:pPr>
            <a:endParaRPr lang="en-US" sz="1100" dirty="0"/>
          </a:p>
          <a:p>
            <a:pPr marL="0" indent="0">
              <a:buNone/>
            </a:pPr>
            <a:r>
              <a:rPr lang="en-US" sz="3200" dirty="0" smtClean="0"/>
              <a:t>Melbourne</a:t>
            </a:r>
          </a:p>
          <a:p>
            <a:pPr lvl="1"/>
            <a:r>
              <a:rPr lang="en-US" sz="2600" dirty="0" smtClean="0"/>
              <a:t>Professor </a:t>
            </a:r>
            <a:r>
              <a:rPr lang="en-US" sz="2600" dirty="0"/>
              <a:t>Elizabeth Molloy</a:t>
            </a:r>
          </a:p>
          <a:p>
            <a:pPr lvl="1"/>
            <a:endParaRPr lang="en-US" sz="1100" dirty="0"/>
          </a:p>
          <a:p>
            <a:pPr marL="0" indent="0">
              <a:buNone/>
            </a:pPr>
            <a:r>
              <a:rPr lang="en-US" sz="3200" dirty="0" smtClean="0"/>
              <a:t>Deakin</a:t>
            </a:r>
          </a:p>
          <a:p>
            <a:pPr lvl="1"/>
            <a:r>
              <a:rPr lang="en-US" sz="2600" dirty="0" smtClean="0"/>
              <a:t>Professor </a:t>
            </a:r>
            <a:r>
              <a:rPr lang="en-US" sz="2600" dirty="0"/>
              <a:t>David </a:t>
            </a:r>
            <a:r>
              <a:rPr lang="en-US" sz="2600" dirty="0" err="1"/>
              <a:t>Boud</a:t>
            </a:r>
            <a:endParaRPr lang="en-US" sz="2600" dirty="0"/>
          </a:p>
          <a:p>
            <a:pPr lvl="1"/>
            <a:r>
              <a:rPr lang="en-US" sz="2600" dirty="0" smtClean="0"/>
              <a:t>Associate </a:t>
            </a:r>
            <a:r>
              <a:rPr lang="en-US" sz="2600" dirty="0"/>
              <a:t>Professor Phillip Dawson</a:t>
            </a:r>
          </a:p>
          <a:p>
            <a:pPr lvl="1"/>
            <a:r>
              <a:rPr lang="en-US" sz="2600" dirty="0" err="1" smtClean="0"/>
              <a:t>Ms</a:t>
            </a:r>
            <a:r>
              <a:rPr lang="en-US" sz="2600" dirty="0" smtClean="0"/>
              <a:t> </a:t>
            </a:r>
            <a:r>
              <a:rPr lang="en-US" sz="2600" dirty="0"/>
              <a:t>Paige Mahoney</a:t>
            </a:r>
          </a:p>
          <a:p>
            <a:pPr lvl="1"/>
            <a:endParaRPr lang="en-US" sz="1100" dirty="0"/>
          </a:p>
          <a:p>
            <a:pPr marL="0" indent="0">
              <a:buNone/>
            </a:pPr>
            <a:r>
              <a:rPr lang="en-US" sz="3200" dirty="0" smtClean="0"/>
              <a:t>Hong Kong University</a:t>
            </a:r>
          </a:p>
          <a:p>
            <a:pPr lvl="1"/>
            <a:r>
              <a:rPr lang="en-US" sz="2300" dirty="0" smtClean="0"/>
              <a:t>Professor David Carless (project evaluator)</a:t>
            </a:r>
            <a:endParaRPr lang="en-US" dirty="0"/>
          </a:p>
        </p:txBody>
      </p:sp>
    </p:spTree>
    <p:extLst>
      <p:ext uri="{BB962C8B-B14F-4D97-AF65-F5344CB8AC3E}">
        <p14:creationId xmlns:p14="http://schemas.microsoft.com/office/powerpoint/2010/main" val="11381642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3985"/>
            <a:ext cx="9364442" cy="994172"/>
          </a:xfrm>
        </p:spPr>
        <p:txBody>
          <a:bodyPr>
            <a:noAutofit/>
          </a:bodyPr>
          <a:lstStyle/>
          <a:p>
            <a:r>
              <a:rPr lang="en-US" sz="3200" dirty="0" smtClean="0"/>
              <a:t>The project:</a:t>
            </a:r>
            <a:br>
              <a:rPr lang="en-US" sz="3200" dirty="0" smtClean="0"/>
            </a:br>
            <a:r>
              <a:rPr lang="en-US" sz="3200" dirty="0" smtClean="0"/>
              <a:t>“Feedback for Learning: Closing the Assessment Loop”</a:t>
            </a:r>
            <a:endParaRPr lang="en-US" sz="3200" dirty="0"/>
          </a:p>
        </p:txBody>
      </p:sp>
      <p:sp>
        <p:nvSpPr>
          <p:cNvPr id="3" name="Content Placeholder 2"/>
          <p:cNvSpPr>
            <a:spLocks noGrp="1"/>
          </p:cNvSpPr>
          <p:nvPr>
            <p:ph sz="half" idx="1"/>
          </p:nvPr>
        </p:nvSpPr>
        <p:spPr>
          <a:xfrm>
            <a:off x="379413" y="1569127"/>
            <a:ext cx="3629025" cy="2847674"/>
          </a:xfrm>
        </p:spPr>
        <p:txBody>
          <a:bodyPr>
            <a:noAutofit/>
          </a:bodyPr>
          <a:lstStyle/>
          <a:p>
            <a:pPr marL="0" indent="0" fontAlgn="base">
              <a:lnSpc>
                <a:spcPct val="100000"/>
              </a:lnSpc>
              <a:buNone/>
            </a:pPr>
            <a:r>
              <a:rPr lang="en-US" sz="1800" dirty="0" smtClean="0"/>
              <a:t>Asks “What works, when, and why?” and “What is enabling excellent feedback?”</a:t>
            </a:r>
          </a:p>
          <a:p>
            <a:pPr marL="0" indent="0">
              <a:lnSpc>
                <a:spcPct val="100000"/>
              </a:lnSpc>
              <a:buNone/>
            </a:pPr>
            <a:r>
              <a:rPr lang="en-US" sz="1800" dirty="0" smtClean="0"/>
              <a:t>Takes a </a:t>
            </a:r>
            <a:r>
              <a:rPr lang="en-US" sz="1800" b="1" dirty="0" smtClean="0"/>
              <a:t>social constructivist </a:t>
            </a:r>
            <a:r>
              <a:rPr lang="en-US" sz="1800" dirty="0" smtClean="0"/>
              <a:t>view of feedback and an </a:t>
            </a:r>
            <a:r>
              <a:rPr lang="en-US" sz="1800" b="1" dirty="0" smtClean="0"/>
              <a:t>ecological </a:t>
            </a:r>
            <a:r>
              <a:rPr lang="en-US" sz="1800" dirty="0" smtClean="0"/>
              <a:t>perspective on higher education</a:t>
            </a:r>
          </a:p>
          <a:p>
            <a:pPr>
              <a:lnSpc>
                <a:spcPct val="100000"/>
              </a:lnSpc>
            </a:pPr>
            <a:endParaRPr lang="en-US" sz="1800" dirty="0"/>
          </a:p>
        </p:txBody>
      </p:sp>
      <p:sp>
        <p:nvSpPr>
          <p:cNvPr id="5" name="Content Placeholder 4"/>
          <p:cNvSpPr>
            <a:spLocks noGrp="1"/>
          </p:cNvSpPr>
          <p:nvPr>
            <p:ph sz="half" idx="2"/>
          </p:nvPr>
        </p:nvSpPr>
        <p:spPr>
          <a:xfrm>
            <a:off x="4387851" y="1569127"/>
            <a:ext cx="4376737" cy="2899229"/>
          </a:xfrm>
        </p:spPr>
        <p:txBody>
          <a:bodyPr>
            <a:noAutofit/>
          </a:bodyPr>
          <a:lstStyle/>
          <a:p>
            <a:pPr>
              <a:lnSpc>
                <a:spcPct val="100000"/>
              </a:lnSpc>
            </a:pPr>
            <a:r>
              <a:rPr lang="en-US" sz="1800" dirty="0" smtClean="0"/>
              <a:t>Conducted </a:t>
            </a:r>
            <a:r>
              <a:rPr lang="en-US" sz="1800" dirty="0"/>
              <a:t>a large-scale, mixed-methods </a:t>
            </a:r>
            <a:r>
              <a:rPr lang="en-US" sz="1800" dirty="0" smtClean="0"/>
              <a:t>study, including identifying cases of effective feedback</a:t>
            </a:r>
            <a:endParaRPr lang="en-US" sz="1800" dirty="0"/>
          </a:p>
          <a:p>
            <a:pPr>
              <a:lnSpc>
                <a:spcPct val="100000"/>
              </a:lnSpc>
            </a:pPr>
            <a:r>
              <a:rPr lang="en-US" sz="1800" dirty="0"/>
              <a:t>Informed by literature and expertise from team, evaluator and reference group</a:t>
            </a:r>
          </a:p>
          <a:p>
            <a:pPr>
              <a:lnSpc>
                <a:spcPct val="100000"/>
              </a:lnSpc>
            </a:pPr>
            <a:r>
              <a:rPr lang="en-US" sz="1800" dirty="0" smtClean="0"/>
              <a:t>To </a:t>
            </a:r>
            <a:r>
              <a:rPr lang="en-US" sz="1800" dirty="0" smtClean="0"/>
              <a:t>develop a framework of “conditions for success”</a:t>
            </a:r>
          </a:p>
          <a:p>
            <a:pPr>
              <a:lnSpc>
                <a:spcPct val="100000"/>
              </a:lnSpc>
            </a:pPr>
            <a:r>
              <a:rPr lang="en-US" sz="1800" dirty="0"/>
              <a:t>To </a:t>
            </a:r>
            <a:r>
              <a:rPr lang="en-US" sz="1800" dirty="0" smtClean="0"/>
              <a:t>deliver workshops and </a:t>
            </a:r>
            <a:r>
              <a:rPr lang="en-US" sz="1800" dirty="0" smtClean="0"/>
              <a:t>reusable </a:t>
            </a:r>
            <a:r>
              <a:rPr lang="en-US" sz="1800" dirty="0" smtClean="0"/>
              <a:t>materials for the sector</a:t>
            </a:r>
          </a:p>
        </p:txBody>
      </p:sp>
    </p:spTree>
    <p:extLst>
      <p:ext uri="{BB962C8B-B14F-4D97-AF65-F5344CB8AC3E}">
        <p14:creationId xmlns:p14="http://schemas.microsoft.com/office/powerpoint/2010/main" val="37709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9068" t="5725" r="12204" b="7195"/>
          <a:stretch/>
        </p:blipFill>
        <p:spPr>
          <a:xfrm>
            <a:off x="1566722" y="895406"/>
            <a:ext cx="6004200" cy="3735658"/>
          </a:xfrm>
          <a:prstGeom prst="rect">
            <a:avLst/>
          </a:prstGeom>
        </p:spPr>
      </p:pic>
      <p:sp>
        <p:nvSpPr>
          <p:cNvPr id="7" name="Title 6"/>
          <p:cNvSpPr>
            <a:spLocks noGrp="1"/>
          </p:cNvSpPr>
          <p:nvPr>
            <p:ph type="title"/>
          </p:nvPr>
        </p:nvSpPr>
        <p:spPr>
          <a:xfrm>
            <a:off x="0" y="0"/>
            <a:ext cx="9137645" cy="757811"/>
          </a:xfrm>
        </p:spPr>
        <p:txBody>
          <a:bodyPr anchor="t">
            <a:noAutofit/>
          </a:bodyPr>
          <a:lstStyle/>
          <a:p>
            <a:r>
              <a:rPr lang="en-US" sz="3200" dirty="0" smtClean="0"/>
              <a:t>The project</a:t>
            </a:r>
            <a:r>
              <a:rPr lang="en-US" sz="3200" dirty="0" smtClean="0"/>
              <a:t>:</a:t>
            </a:r>
            <a:br>
              <a:rPr lang="en-US" sz="3200" dirty="0" smtClean="0"/>
            </a:br>
            <a:r>
              <a:rPr lang="en-US" sz="3200" dirty="0" smtClean="0"/>
              <a:t>“</a:t>
            </a:r>
            <a:r>
              <a:rPr lang="en-US" sz="3200" dirty="0" smtClean="0"/>
              <a:t>Feedback for </a:t>
            </a:r>
            <a:r>
              <a:rPr lang="en-US" sz="3200" dirty="0" smtClean="0"/>
              <a:t>Learning: Closing </a:t>
            </a:r>
            <a:r>
              <a:rPr lang="en-US" sz="3200" dirty="0" smtClean="0"/>
              <a:t>the Assessment Loop”</a:t>
            </a:r>
            <a:endParaRPr lang="en-US" sz="3200" dirty="0"/>
          </a:p>
        </p:txBody>
      </p:sp>
    </p:spTree>
    <p:extLst>
      <p:ext uri="{BB962C8B-B14F-4D97-AF65-F5344CB8AC3E}">
        <p14:creationId xmlns:p14="http://schemas.microsoft.com/office/powerpoint/2010/main" val="6428859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28" y="170106"/>
            <a:ext cx="7886700" cy="764638"/>
          </a:xfrm>
        </p:spPr>
        <p:txBody>
          <a:bodyPr/>
          <a:lstStyle/>
          <a:p>
            <a:r>
              <a:rPr lang="en-US" dirty="0" smtClean="0"/>
              <a:t>The problem with feedback</a:t>
            </a:r>
            <a:endParaRPr lang="en-US" dirty="0"/>
          </a:p>
        </p:txBody>
      </p:sp>
      <p:sp>
        <p:nvSpPr>
          <p:cNvPr id="3" name="Content Placeholder 2"/>
          <p:cNvSpPr>
            <a:spLocks noGrp="1"/>
          </p:cNvSpPr>
          <p:nvPr>
            <p:ph idx="1"/>
          </p:nvPr>
        </p:nvSpPr>
        <p:spPr>
          <a:xfrm>
            <a:off x="420429" y="1012234"/>
            <a:ext cx="8303142" cy="3466773"/>
          </a:xfrm>
        </p:spPr>
        <p:txBody>
          <a:bodyPr>
            <a:normAutofit fontScale="55000" lnSpcReduction="20000"/>
          </a:bodyPr>
          <a:lstStyle/>
          <a:p>
            <a:pPr>
              <a:lnSpc>
                <a:spcPct val="120000"/>
              </a:lnSpc>
              <a:defRPr/>
            </a:pPr>
            <a:r>
              <a:rPr lang="en-US" sz="3200" dirty="0" smtClean="0"/>
              <a:t>Learners </a:t>
            </a:r>
            <a:r>
              <a:rPr lang="en-US" sz="3200" dirty="0"/>
              <a:t>complain that they do not get enough </a:t>
            </a:r>
            <a:r>
              <a:rPr lang="en-US" sz="3200" dirty="0" smtClean="0"/>
              <a:t>feedback</a:t>
            </a:r>
          </a:p>
          <a:p>
            <a:pPr>
              <a:lnSpc>
                <a:spcPct val="120000"/>
              </a:lnSpc>
              <a:defRPr/>
            </a:pPr>
            <a:r>
              <a:rPr lang="en-US" sz="3200" dirty="0" smtClean="0"/>
              <a:t>Both </a:t>
            </a:r>
            <a:r>
              <a:rPr lang="en-US" sz="3200" dirty="0"/>
              <a:t>parties describe it as </a:t>
            </a:r>
            <a:r>
              <a:rPr lang="en-US" sz="3200" dirty="0" smtClean="0"/>
              <a:t>confronting</a:t>
            </a:r>
          </a:p>
          <a:p>
            <a:pPr>
              <a:lnSpc>
                <a:spcPct val="120000"/>
              </a:lnSpc>
              <a:defRPr/>
            </a:pPr>
            <a:r>
              <a:rPr lang="en-US" sz="3200" dirty="0" smtClean="0"/>
              <a:t>Both </a:t>
            </a:r>
            <a:r>
              <a:rPr lang="en-US" sz="3200" dirty="0"/>
              <a:t>parties agree that it is very </a:t>
            </a:r>
            <a:r>
              <a:rPr lang="en-US" sz="3200" dirty="0" smtClean="0"/>
              <a:t>important</a:t>
            </a:r>
          </a:p>
          <a:p>
            <a:pPr>
              <a:lnSpc>
                <a:spcPct val="120000"/>
              </a:lnSpc>
              <a:defRPr/>
            </a:pPr>
            <a:r>
              <a:rPr lang="en-US" sz="3200" dirty="0" smtClean="0"/>
              <a:t>Educators </a:t>
            </a:r>
            <a:r>
              <a:rPr lang="en-US" sz="3200" dirty="0"/>
              <a:t>resent that although they put considerable time into generating feedback, learners take little notice of </a:t>
            </a:r>
            <a:r>
              <a:rPr lang="en-US" sz="3200" dirty="0" smtClean="0"/>
              <a:t>it</a:t>
            </a:r>
          </a:p>
          <a:p>
            <a:pPr>
              <a:lnSpc>
                <a:spcPct val="120000"/>
              </a:lnSpc>
              <a:defRPr/>
            </a:pPr>
            <a:r>
              <a:rPr lang="en-US" sz="3200" dirty="0" smtClean="0"/>
              <a:t>Educators </a:t>
            </a:r>
            <a:r>
              <a:rPr lang="en-US" sz="3200" dirty="0"/>
              <a:t>typically think their feedback is more useful than their learners think </a:t>
            </a:r>
            <a:endParaRPr lang="en-US" sz="3200" dirty="0" smtClean="0"/>
          </a:p>
          <a:p>
            <a:pPr>
              <a:lnSpc>
                <a:spcPct val="120000"/>
              </a:lnSpc>
              <a:defRPr/>
            </a:pPr>
            <a:r>
              <a:rPr lang="en-US" sz="3200" dirty="0" smtClean="0"/>
              <a:t>Feedback is typically </a:t>
            </a:r>
            <a:r>
              <a:rPr lang="en-US" sz="3200" dirty="0"/>
              <a:t>‘telling’ and diagnostic in </a:t>
            </a:r>
            <a:r>
              <a:rPr lang="en-US" sz="3200" dirty="0" err="1" smtClean="0"/>
              <a:t>flavour</a:t>
            </a:r>
            <a:r>
              <a:rPr lang="en-US" sz="3200" dirty="0" smtClean="0"/>
              <a:t>, often lacking strategies for improvement, and often lacking </a:t>
            </a:r>
            <a:r>
              <a:rPr lang="en-AU" sz="3200" dirty="0" smtClean="0"/>
              <a:t>opportunities</a:t>
            </a:r>
            <a:r>
              <a:rPr lang="en-US" sz="3200" dirty="0" smtClean="0"/>
              <a:t> for further task attempts</a:t>
            </a:r>
            <a:endParaRPr lang="en-US" sz="2400" dirty="0"/>
          </a:p>
          <a:p>
            <a:pPr marL="0" indent="0" algn="r">
              <a:lnSpc>
                <a:spcPct val="120000"/>
              </a:lnSpc>
              <a:buNone/>
              <a:defRPr/>
            </a:pPr>
            <a:endParaRPr lang="en-US" sz="2400" dirty="0" smtClean="0"/>
          </a:p>
          <a:p>
            <a:pPr marL="0" indent="0" algn="r">
              <a:lnSpc>
                <a:spcPct val="120000"/>
              </a:lnSpc>
              <a:buNone/>
              <a:defRPr/>
            </a:pPr>
            <a:r>
              <a:rPr lang="en-US" sz="2400" dirty="0" err="1" smtClean="0"/>
              <a:t>Ende</a:t>
            </a:r>
            <a:r>
              <a:rPr lang="en-US" sz="2400" dirty="0" smtClean="0"/>
              <a:t> 1995; </a:t>
            </a:r>
            <a:r>
              <a:rPr lang="en-US" sz="2400" dirty="0" smtClean="0"/>
              <a:t>Hattie </a:t>
            </a:r>
            <a:r>
              <a:rPr lang="en-US" sz="2400" dirty="0" smtClean="0"/>
              <a:t>2009; </a:t>
            </a:r>
            <a:r>
              <a:rPr lang="en-US" sz="2400" dirty="0"/>
              <a:t>Boud </a:t>
            </a:r>
            <a:r>
              <a:rPr lang="en-US" sz="2400" dirty="0" smtClean="0"/>
              <a:t>&amp; Molloy 2013; </a:t>
            </a:r>
            <a:r>
              <a:rPr lang="en-US" sz="2400" dirty="0" smtClean="0"/>
              <a:t>Johnson </a:t>
            </a:r>
            <a:r>
              <a:rPr lang="en-US" sz="2400" dirty="0"/>
              <a:t>&amp; Molloy </a:t>
            </a:r>
            <a:r>
              <a:rPr lang="en-US" sz="2400" dirty="0" smtClean="0"/>
              <a:t>2017</a:t>
            </a:r>
            <a:endParaRPr lang="en-US" sz="2400" dirty="0"/>
          </a:p>
          <a:p>
            <a:pPr marL="0" indent="0">
              <a:lnSpc>
                <a:spcPct val="120000"/>
              </a:lnSpc>
              <a:buNone/>
              <a:defRPr/>
            </a:pPr>
            <a:endParaRPr lang="en-US" sz="2400" dirty="0"/>
          </a:p>
          <a:p>
            <a:pPr>
              <a:lnSpc>
                <a:spcPct val="120000"/>
              </a:lnSpc>
            </a:pPr>
            <a:endParaRPr lang="en-AU" dirty="0"/>
          </a:p>
        </p:txBody>
      </p:sp>
    </p:spTree>
    <p:extLst>
      <p:ext uri="{BB962C8B-B14F-4D97-AF65-F5344CB8AC3E}">
        <p14:creationId xmlns:p14="http://schemas.microsoft.com/office/powerpoint/2010/main" val="157242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033" y="185067"/>
            <a:ext cx="2966807" cy="1502682"/>
          </a:xfrm>
        </p:spPr>
        <p:txBody>
          <a:bodyPr>
            <a:normAutofit/>
          </a:bodyPr>
          <a:lstStyle/>
          <a:p>
            <a:r>
              <a:rPr lang="en-US" dirty="0" smtClean="0"/>
              <a:t>It can be an emotional business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865196" y="0"/>
            <a:ext cx="3768079" cy="4893607"/>
          </a:xfrm>
          <a:prstGeom prst="rect">
            <a:avLst/>
          </a:prstGeom>
        </p:spPr>
      </p:pic>
    </p:spTree>
    <p:extLst>
      <p:ext uri="{BB962C8B-B14F-4D97-AF65-F5344CB8AC3E}">
        <p14:creationId xmlns:p14="http://schemas.microsoft.com/office/powerpoint/2010/main" val="199328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546493" y="533063"/>
            <a:ext cx="6322823" cy="3798410"/>
          </a:xfrm>
        </p:spPr>
      </p:pic>
      <p:sp>
        <p:nvSpPr>
          <p:cNvPr id="6" name="Title 1"/>
          <p:cNvSpPr>
            <a:spLocks noGrp="1"/>
          </p:cNvSpPr>
          <p:nvPr>
            <p:ph type="title"/>
          </p:nvPr>
        </p:nvSpPr>
        <p:spPr>
          <a:xfrm>
            <a:off x="238033" y="185067"/>
            <a:ext cx="2966807" cy="1502682"/>
          </a:xfrm>
        </p:spPr>
        <p:txBody>
          <a:bodyPr>
            <a:normAutofit/>
          </a:bodyPr>
          <a:lstStyle/>
          <a:p>
            <a:r>
              <a:rPr lang="en-US" dirty="0" smtClean="0"/>
              <a:t>It can be an emotional business</a:t>
            </a:r>
            <a:endParaRPr lang="en-US" dirty="0"/>
          </a:p>
        </p:txBody>
      </p:sp>
    </p:spTree>
    <p:extLst>
      <p:ext uri="{BB962C8B-B14F-4D97-AF65-F5344CB8AC3E}">
        <p14:creationId xmlns:p14="http://schemas.microsoft.com/office/powerpoint/2010/main" val="5726603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9"/>
          <p:cNvSpPr>
            <a:spLocks noGrp="1"/>
          </p:cNvSpPr>
          <p:nvPr>
            <p:ph type="title" idx="4294967295"/>
          </p:nvPr>
        </p:nvSpPr>
        <p:spPr>
          <a:xfrm>
            <a:off x="26634" y="369126"/>
            <a:ext cx="9117366" cy="602776"/>
          </a:xfrm>
        </p:spPr>
        <p:txBody>
          <a:bodyPr>
            <a:normAutofit fontScale="90000"/>
          </a:bodyPr>
          <a:lstStyle/>
          <a:p>
            <a:r>
              <a:rPr lang="en-US" dirty="0" smtClean="0">
                <a:latin typeface="Calibri" charset="0"/>
              </a:rPr>
              <a:t/>
            </a:r>
            <a:br>
              <a:rPr lang="en-US" dirty="0" smtClean="0">
                <a:latin typeface="Calibri" charset="0"/>
              </a:rPr>
            </a:br>
            <a:r>
              <a:rPr lang="en-US" dirty="0" smtClean="0">
                <a:latin typeface="Calibri" charset="0"/>
              </a:rPr>
              <a:t>Feedback </a:t>
            </a:r>
            <a:r>
              <a:rPr lang="en-US" dirty="0" smtClean="0">
                <a:latin typeface="Calibri" charset="0"/>
              </a:rPr>
              <a:t>typically underpins the </a:t>
            </a:r>
            <a:r>
              <a:rPr lang="en-US" dirty="0" smtClean="0">
                <a:latin typeface="Calibri" charset="0"/>
              </a:rPr>
              <a:t>most powerful </a:t>
            </a:r>
            <a:r>
              <a:rPr lang="en-US" dirty="0">
                <a:latin typeface="Calibri" charset="0"/>
              </a:rPr>
              <a:t>influences on </a:t>
            </a:r>
            <a:r>
              <a:rPr lang="en-US" dirty="0" smtClean="0">
                <a:latin typeface="Calibri" charset="0"/>
              </a:rPr>
              <a:t>learning</a:t>
            </a:r>
            <a:r>
              <a:rPr lang="en-US" dirty="0" smtClean="0">
                <a:latin typeface="Calibri" charset="0"/>
              </a:rPr>
              <a:t/>
            </a:r>
            <a:br>
              <a:rPr lang="en-US" dirty="0" smtClean="0">
                <a:latin typeface="Calibri" charset="0"/>
              </a:rPr>
            </a:br>
            <a:r>
              <a:rPr lang="en-US" dirty="0">
                <a:latin typeface="Calibri" charset="0"/>
              </a:rPr>
              <a:t/>
            </a:r>
            <a:br>
              <a:rPr lang="en-US" dirty="0">
                <a:latin typeface="Calibri" charset="0"/>
              </a:rPr>
            </a:br>
            <a:endParaRPr lang="en-US" dirty="0">
              <a:latin typeface="Calibri" charset="0"/>
            </a:endParaRPr>
          </a:p>
        </p:txBody>
      </p:sp>
      <p:sp>
        <p:nvSpPr>
          <p:cNvPr id="48132" name="TextBox 14"/>
          <p:cNvSpPr txBox="1">
            <a:spLocks noChangeArrowheads="1"/>
          </p:cNvSpPr>
          <p:nvPr/>
        </p:nvSpPr>
        <p:spPr bwMode="auto">
          <a:xfrm>
            <a:off x="6417489" y="4409322"/>
            <a:ext cx="13988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20" dirty="0"/>
              <a:t>(Hattie, 2009) </a:t>
            </a: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23292" y="1019623"/>
            <a:ext cx="6093069" cy="3404109"/>
          </a:xfrm>
          <a:prstGeom prst="rect">
            <a:avLst/>
          </a:prstGeom>
        </p:spPr>
      </p:pic>
    </p:spTree>
    <p:extLst>
      <p:ext uri="{BB962C8B-B14F-4D97-AF65-F5344CB8AC3E}">
        <p14:creationId xmlns:p14="http://schemas.microsoft.com/office/powerpoint/2010/main" val="2401264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273844"/>
            <a:ext cx="7886700" cy="994172"/>
          </a:xfrm>
        </p:spPr>
        <p:txBody>
          <a:bodyPr/>
          <a:lstStyle/>
          <a:p>
            <a:r>
              <a:rPr lang="en-US" b="1" dirty="0" smtClean="0"/>
              <a:t>Activity: definition and purpose</a:t>
            </a:r>
            <a:endParaRPr lang="en-US" b="1" dirty="0"/>
          </a:p>
        </p:txBody>
      </p:sp>
      <p:sp>
        <p:nvSpPr>
          <p:cNvPr id="3" name="Content Placeholder 2"/>
          <p:cNvSpPr>
            <a:spLocks noGrp="1"/>
          </p:cNvSpPr>
          <p:nvPr>
            <p:ph idx="1"/>
          </p:nvPr>
        </p:nvSpPr>
        <p:spPr>
          <a:xfrm>
            <a:off x="651510" y="1648778"/>
            <a:ext cx="4103370" cy="2067401"/>
          </a:xfrm>
        </p:spPr>
        <p:txBody>
          <a:bodyPr/>
          <a:lstStyle/>
          <a:p>
            <a:r>
              <a:rPr lang="en-US" dirty="0" smtClean="0"/>
              <a:t>What is feedback?</a:t>
            </a:r>
          </a:p>
          <a:p>
            <a:r>
              <a:rPr lang="en-US" dirty="0" smtClean="0"/>
              <a:t>What is its purpose?</a:t>
            </a:r>
          </a:p>
          <a:p>
            <a:endParaRPr lang="en-US" dirty="0" smtClean="0"/>
          </a:p>
          <a:p>
            <a:r>
              <a:rPr lang="en-US" dirty="0" smtClean="0"/>
              <a:t>Two </a:t>
            </a:r>
            <a:r>
              <a:rPr lang="en-US" dirty="0" smtClean="0"/>
              <a:t>minutes by yourself</a:t>
            </a:r>
          </a:p>
          <a:p>
            <a:r>
              <a:rPr lang="en-US" dirty="0" smtClean="0"/>
              <a:t>Then share with your colleague</a:t>
            </a:r>
            <a:endParaRPr lang="en-US" dirty="0"/>
          </a:p>
        </p:txBody>
      </p:sp>
    </p:spTree>
    <p:extLst>
      <p:ext uri="{BB962C8B-B14F-4D97-AF65-F5344CB8AC3E}">
        <p14:creationId xmlns:p14="http://schemas.microsoft.com/office/powerpoint/2010/main" val="8874326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2043" y="206375"/>
            <a:ext cx="8229600" cy="857250"/>
          </a:xfrm>
          <a:prstGeom prst="rect">
            <a:avLst/>
          </a:prstGeom>
        </p:spPr>
        <p:txBody>
          <a:bodyPr/>
          <a:lstStyle/>
          <a:p>
            <a:r>
              <a:rPr lang="en-US" dirty="0" smtClean="0"/>
              <a:t>Our definition</a:t>
            </a:r>
            <a:endParaRPr lang="en-US" dirty="0"/>
          </a:p>
        </p:txBody>
      </p:sp>
      <p:sp>
        <p:nvSpPr>
          <p:cNvPr id="3" name="Content Placeholder 2"/>
          <p:cNvSpPr>
            <a:spLocks noGrp="1"/>
          </p:cNvSpPr>
          <p:nvPr>
            <p:ph idx="4294967295"/>
          </p:nvPr>
        </p:nvSpPr>
        <p:spPr>
          <a:xfrm>
            <a:off x="142043" y="1200150"/>
            <a:ext cx="8859914" cy="3362972"/>
          </a:xfrm>
          <a:prstGeom prst="rect">
            <a:avLst/>
          </a:prstGeom>
        </p:spPr>
        <p:txBody>
          <a:bodyPr>
            <a:noAutofit/>
          </a:bodyPr>
          <a:lstStyle/>
          <a:p>
            <a:pPr marL="0" indent="0">
              <a:buNone/>
            </a:pPr>
            <a:r>
              <a:rPr lang="en-US" sz="2800" dirty="0" smtClean="0"/>
              <a:t>“</a:t>
            </a:r>
            <a:r>
              <a:rPr lang="en-AU" sz="2800" dirty="0"/>
              <a:t>Feedback is a </a:t>
            </a:r>
            <a:r>
              <a:rPr lang="en-AU" sz="2800" b="1" dirty="0" smtClean="0"/>
              <a:t>process</a:t>
            </a:r>
          </a:p>
          <a:p>
            <a:pPr marL="0" indent="0">
              <a:buNone/>
            </a:pPr>
            <a:r>
              <a:rPr lang="en-AU" sz="2800" dirty="0" smtClean="0"/>
              <a:t>in </a:t>
            </a:r>
            <a:r>
              <a:rPr lang="en-AU" sz="2800" dirty="0"/>
              <a:t>which </a:t>
            </a:r>
            <a:r>
              <a:rPr lang="en-AU" sz="2800" b="1" dirty="0"/>
              <a:t>learners</a:t>
            </a:r>
            <a:r>
              <a:rPr lang="en-AU" sz="2800" dirty="0"/>
              <a:t> </a:t>
            </a:r>
            <a:r>
              <a:rPr lang="en-AU" sz="2800" b="1" dirty="0"/>
              <a:t>make sense of </a:t>
            </a:r>
            <a:r>
              <a:rPr lang="en-AU" sz="2800" b="1" dirty="0" smtClean="0"/>
              <a:t>information</a:t>
            </a:r>
          </a:p>
          <a:p>
            <a:pPr marL="0" indent="0">
              <a:buNone/>
            </a:pPr>
            <a:r>
              <a:rPr lang="en-AU" sz="2800" dirty="0" smtClean="0"/>
              <a:t>about </a:t>
            </a:r>
            <a:r>
              <a:rPr lang="en-AU" sz="2800" dirty="0"/>
              <a:t>their </a:t>
            </a:r>
            <a:r>
              <a:rPr lang="en-AU" sz="2800" b="1" dirty="0"/>
              <a:t>performance</a:t>
            </a:r>
            <a:r>
              <a:rPr lang="en-AU" sz="2800" dirty="0"/>
              <a:t> </a:t>
            </a:r>
            <a:endParaRPr lang="en-AU" sz="2800" dirty="0" smtClean="0"/>
          </a:p>
          <a:p>
            <a:pPr marL="0" indent="0">
              <a:buNone/>
            </a:pPr>
            <a:r>
              <a:rPr lang="en-AU" sz="2800" dirty="0" smtClean="0"/>
              <a:t>and </a:t>
            </a:r>
            <a:r>
              <a:rPr lang="en-AU" sz="2800" b="1" dirty="0"/>
              <a:t>use</a:t>
            </a:r>
            <a:r>
              <a:rPr lang="en-AU" sz="2800" dirty="0"/>
              <a:t> it </a:t>
            </a:r>
            <a:endParaRPr lang="en-AU" sz="2800" dirty="0" smtClean="0"/>
          </a:p>
          <a:p>
            <a:pPr marL="0" indent="0">
              <a:buNone/>
            </a:pPr>
            <a:r>
              <a:rPr lang="en-AU" sz="2800" dirty="0" smtClean="0"/>
              <a:t>to </a:t>
            </a:r>
            <a:r>
              <a:rPr lang="en-AU" sz="2800" b="1" dirty="0"/>
              <a:t>enhance</a:t>
            </a:r>
            <a:r>
              <a:rPr lang="en-AU" sz="2800" dirty="0"/>
              <a:t> the quality of their </a:t>
            </a:r>
            <a:r>
              <a:rPr lang="en-AU" sz="2800" b="1" dirty="0"/>
              <a:t>work</a:t>
            </a:r>
            <a:r>
              <a:rPr lang="en-AU" sz="2800" dirty="0"/>
              <a:t> or </a:t>
            </a:r>
            <a:r>
              <a:rPr lang="en-AU" sz="2800" b="1" dirty="0"/>
              <a:t>learning strategies</a:t>
            </a:r>
            <a:r>
              <a:rPr lang="en-AU" sz="2800" dirty="0" smtClean="0"/>
              <a:t>.” </a:t>
            </a:r>
          </a:p>
          <a:p>
            <a:pPr marL="0" indent="0">
              <a:buNone/>
            </a:pPr>
            <a:r>
              <a:rPr lang="en-AU" sz="2400" dirty="0" smtClean="0"/>
              <a:t>							</a:t>
            </a:r>
          </a:p>
          <a:p>
            <a:pPr marL="0" indent="0" algn="r">
              <a:buNone/>
            </a:pPr>
            <a:r>
              <a:rPr lang="en-AU" sz="2400" dirty="0" smtClean="0"/>
              <a:t>feedbackforlearning.org</a:t>
            </a:r>
            <a:endParaRPr lang="en-US" sz="2400" dirty="0"/>
          </a:p>
        </p:txBody>
      </p:sp>
    </p:spTree>
    <p:extLst>
      <p:ext uri="{BB962C8B-B14F-4D97-AF65-F5344CB8AC3E}">
        <p14:creationId xmlns:p14="http://schemas.microsoft.com/office/powerpoint/2010/main" val="80586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381000" y="218440"/>
            <a:ext cx="8229600" cy="857250"/>
          </a:xfrm>
        </p:spPr>
        <p:txBody>
          <a:bodyPr/>
          <a:lstStyle/>
          <a:p>
            <a:r>
              <a:rPr lang="en-US" dirty="0" smtClean="0"/>
              <a:t>This is not feedback</a:t>
            </a:r>
            <a:endParaRPr lang="en-US" dirty="0"/>
          </a:p>
        </p:txBody>
      </p:sp>
      <p:sp>
        <p:nvSpPr>
          <p:cNvPr id="8" name="Content Placeholder 7"/>
          <p:cNvSpPr>
            <a:spLocks noGrp="1"/>
          </p:cNvSpPr>
          <p:nvPr>
            <p:ph sz="half" idx="4294967295"/>
          </p:nvPr>
        </p:nvSpPr>
        <p:spPr>
          <a:xfrm>
            <a:off x="457200" y="1211305"/>
            <a:ext cx="4038600" cy="2755900"/>
          </a:xfrm>
        </p:spPr>
        <p:txBody>
          <a:bodyPr anchor="ctr"/>
          <a:lstStyle/>
          <a:p>
            <a:pPr marL="0" indent="0">
              <a:buNone/>
            </a:pPr>
            <a:r>
              <a:rPr lang="en-US" dirty="0" smtClean="0"/>
              <a:t>“I left feedback on their final essays, which they never collected”</a:t>
            </a:r>
            <a:endParaRPr lang="en-US" dirty="0"/>
          </a:p>
        </p:txBody>
      </p:sp>
      <p:pic>
        <p:nvPicPr>
          <p:cNvPr id="10" name="Content Placeholder 9"/>
          <p:cNvPicPr>
            <a:picLocks noGrp="1" noChangeAspect="1"/>
          </p:cNvPicPr>
          <p:nvPr>
            <p:ph sz="half" idx="4294967295"/>
          </p:nvPr>
        </p:nvPicPr>
        <p:blipFill>
          <a:blip r:embed="rId3" cstate="screen">
            <a:extLst>
              <a:ext uri="{28A0092B-C50C-407E-A947-70E740481C1C}">
                <a14:useLocalDpi xmlns:a14="http://schemas.microsoft.com/office/drawing/2010/main"/>
              </a:ext>
            </a:extLst>
          </a:blip>
          <a:stretch>
            <a:fillRect/>
          </a:stretch>
        </p:blipFill>
        <p:spPr>
          <a:xfrm>
            <a:off x="4844076" y="1308347"/>
            <a:ext cx="3842724" cy="2561816"/>
          </a:xfrm>
        </p:spPr>
      </p:pic>
    </p:spTree>
    <p:extLst>
      <p:ext uri="{BB962C8B-B14F-4D97-AF65-F5344CB8AC3E}">
        <p14:creationId xmlns:p14="http://schemas.microsoft.com/office/powerpoint/2010/main" val="21213447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47975" y="628650"/>
            <a:ext cx="3448050" cy="3448050"/>
          </a:xfrm>
          <a:prstGeom prst="rect">
            <a:avLst/>
          </a:prstGeom>
        </p:spPr>
      </p:pic>
    </p:spTree>
    <p:extLst>
      <p:ext uri="{BB962C8B-B14F-4D97-AF65-F5344CB8AC3E}">
        <p14:creationId xmlns:p14="http://schemas.microsoft.com/office/powerpoint/2010/main" val="4736840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26224" y="842733"/>
            <a:ext cx="4091552" cy="3055078"/>
          </a:xfrm>
          <a:prstGeom prst="rect">
            <a:avLst/>
          </a:prstGeom>
        </p:spPr>
      </p:pic>
    </p:spTree>
    <p:extLst>
      <p:ext uri="{BB962C8B-B14F-4D97-AF65-F5344CB8AC3E}">
        <p14:creationId xmlns:p14="http://schemas.microsoft.com/office/powerpoint/2010/main" val="4857136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2954" y="0"/>
            <a:ext cx="7506646" cy="4654120"/>
          </a:xfrm>
          <a:prstGeom prst="rect">
            <a:avLst/>
          </a:prstGeom>
        </p:spPr>
      </p:pic>
      <p:sp>
        <p:nvSpPr>
          <p:cNvPr id="5" name="Title 6"/>
          <p:cNvSpPr txBox="1">
            <a:spLocks/>
          </p:cNvSpPr>
          <p:nvPr/>
        </p:nvSpPr>
        <p:spPr>
          <a:xfrm>
            <a:off x="71022" y="102031"/>
            <a:ext cx="6516210" cy="857250"/>
          </a:xfrm>
          <a:prstGeom prst="rect">
            <a:avLst/>
          </a:prstGeom>
        </p:spPr>
        <p:txBody>
          <a:bodyPr vert="horz" lIns="91440" tIns="45720" rIns="91440" bIns="45720" rtlCol="0" anchor="ctr">
            <a:normAutofit/>
          </a:bodyPr>
          <a:lstStyle>
            <a:lvl1pPr algn="ctr" defTabSz="411480" rtl="0" eaLnBrk="1" latinLnBrk="0" hangingPunct="1">
              <a:spcBef>
                <a:spcPct val="0"/>
              </a:spcBef>
              <a:buNone/>
              <a:defRPr sz="3960" kern="1200">
                <a:solidFill>
                  <a:schemeClr val="tx1"/>
                </a:solidFill>
                <a:latin typeface="+mj-lt"/>
                <a:ea typeface="+mj-ea"/>
                <a:cs typeface="+mj-cs"/>
              </a:defRPr>
            </a:lvl1pPr>
          </a:lstStyle>
          <a:p>
            <a:pPr fontAlgn="auto">
              <a:spcAft>
                <a:spcPts val="0"/>
              </a:spcAft>
            </a:pPr>
            <a:r>
              <a:rPr lang="en-US" b="1" i="1" dirty="0" smtClean="0"/>
              <a:t>This</a:t>
            </a:r>
            <a:r>
              <a:rPr lang="en-US" b="1" dirty="0" smtClean="0"/>
              <a:t> is feedback</a:t>
            </a:r>
            <a:endParaRPr lang="en-US" b="1" dirty="0"/>
          </a:p>
        </p:txBody>
      </p:sp>
    </p:spTree>
    <p:extLst>
      <p:ext uri="{BB962C8B-B14F-4D97-AF65-F5344CB8AC3E}">
        <p14:creationId xmlns:p14="http://schemas.microsoft.com/office/powerpoint/2010/main" val="5939536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2043" y="206375"/>
            <a:ext cx="8229600" cy="85725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n-US" smtClean="0"/>
              <a:t>Our definition</a:t>
            </a:r>
            <a:endParaRPr lang="en-US" dirty="0"/>
          </a:p>
        </p:txBody>
      </p:sp>
      <p:sp>
        <p:nvSpPr>
          <p:cNvPr id="5" name="Content Placeholder 2"/>
          <p:cNvSpPr txBox="1">
            <a:spLocks/>
          </p:cNvSpPr>
          <p:nvPr/>
        </p:nvSpPr>
        <p:spPr>
          <a:xfrm>
            <a:off x="142043" y="1200150"/>
            <a:ext cx="8859914" cy="3362972"/>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fontAlgn="auto">
              <a:spcAft>
                <a:spcPts val="0"/>
              </a:spcAft>
              <a:buFont typeface="Arial"/>
              <a:buNone/>
            </a:pPr>
            <a:r>
              <a:rPr lang="en-US" sz="2800" dirty="0" smtClean="0"/>
              <a:t>“</a:t>
            </a:r>
            <a:r>
              <a:rPr lang="en-AU" sz="2800" dirty="0" smtClean="0"/>
              <a:t>Feedback is a </a:t>
            </a:r>
            <a:r>
              <a:rPr lang="en-AU" sz="2800" b="1" dirty="0" smtClean="0"/>
              <a:t>process</a:t>
            </a:r>
          </a:p>
          <a:p>
            <a:pPr marL="0" indent="0" fontAlgn="auto">
              <a:spcAft>
                <a:spcPts val="0"/>
              </a:spcAft>
              <a:buFont typeface="Arial"/>
              <a:buNone/>
            </a:pPr>
            <a:r>
              <a:rPr lang="en-AU" sz="2800" dirty="0" smtClean="0"/>
              <a:t>in which </a:t>
            </a:r>
            <a:r>
              <a:rPr lang="en-AU" sz="2800" b="1" dirty="0" smtClean="0"/>
              <a:t>learners</a:t>
            </a:r>
            <a:r>
              <a:rPr lang="en-AU" sz="2800" dirty="0" smtClean="0"/>
              <a:t> </a:t>
            </a:r>
            <a:r>
              <a:rPr lang="en-AU" sz="2800" b="1" dirty="0" smtClean="0"/>
              <a:t>make sense of information</a:t>
            </a:r>
          </a:p>
          <a:p>
            <a:pPr marL="0" indent="0" fontAlgn="auto">
              <a:spcAft>
                <a:spcPts val="0"/>
              </a:spcAft>
              <a:buFont typeface="Arial"/>
              <a:buNone/>
            </a:pPr>
            <a:r>
              <a:rPr lang="en-AU" sz="2800" dirty="0" smtClean="0"/>
              <a:t>about their </a:t>
            </a:r>
            <a:r>
              <a:rPr lang="en-AU" sz="2800" b="1" dirty="0" smtClean="0"/>
              <a:t>performance</a:t>
            </a:r>
            <a:r>
              <a:rPr lang="en-AU" sz="2800" dirty="0" smtClean="0"/>
              <a:t> </a:t>
            </a:r>
          </a:p>
          <a:p>
            <a:pPr marL="0" indent="0" fontAlgn="auto">
              <a:spcAft>
                <a:spcPts val="0"/>
              </a:spcAft>
              <a:buFont typeface="Arial"/>
              <a:buNone/>
            </a:pPr>
            <a:r>
              <a:rPr lang="en-AU" sz="2800" dirty="0" smtClean="0"/>
              <a:t>and </a:t>
            </a:r>
            <a:r>
              <a:rPr lang="en-AU" sz="2800" b="1" dirty="0" smtClean="0"/>
              <a:t>use</a:t>
            </a:r>
            <a:r>
              <a:rPr lang="en-AU" sz="2800" dirty="0" smtClean="0"/>
              <a:t> it </a:t>
            </a:r>
          </a:p>
          <a:p>
            <a:pPr marL="0" indent="0" fontAlgn="auto">
              <a:spcAft>
                <a:spcPts val="0"/>
              </a:spcAft>
              <a:buFont typeface="Arial"/>
              <a:buNone/>
            </a:pPr>
            <a:r>
              <a:rPr lang="en-AU" sz="2800" dirty="0" smtClean="0"/>
              <a:t>to </a:t>
            </a:r>
            <a:r>
              <a:rPr lang="en-AU" sz="2800" b="1" dirty="0" smtClean="0"/>
              <a:t>enhance</a:t>
            </a:r>
            <a:r>
              <a:rPr lang="en-AU" sz="2800" dirty="0" smtClean="0"/>
              <a:t> the quality of their </a:t>
            </a:r>
            <a:r>
              <a:rPr lang="en-AU" sz="2800" b="1" dirty="0" smtClean="0"/>
              <a:t>work</a:t>
            </a:r>
            <a:r>
              <a:rPr lang="en-AU" sz="2800" dirty="0" smtClean="0"/>
              <a:t> or </a:t>
            </a:r>
            <a:r>
              <a:rPr lang="en-AU" sz="2800" b="1" dirty="0" smtClean="0"/>
              <a:t>learning strategies</a:t>
            </a:r>
            <a:r>
              <a:rPr lang="en-AU" sz="2800" dirty="0" smtClean="0"/>
              <a:t>.” </a:t>
            </a:r>
          </a:p>
          <a:p>
            <a:pPr marL="0" indent="0" fontAlgn="auto">
              <a:spcAft>
                <a:spcPts val="0"/>
              </a:spcAft>
              <a:buFont typeface="Arial"/>
              <a:buNone/>
            </a:pPr>
            <a:r>
              <a:rPr lang="en-AU" sz="2400" dirty="0" smtClean="0"/>
              <a:t>							</a:t>
            </a:r>
          </a:p>
          <a:p>
            <a:pPr marL="0" indent="0" algn="r" fontAlgn="auto">
              <a:spcAft>
                <a:spcPts val="0"/>
              </a:spcAft>
              <a:buFont typeface="Arial"/>
              <a:buNone/>
            </a:pPr>
            <a:r>
              <a:rPr lang="en-AU" sz="2400" dirty="0" err="1" smtClean="0"/>
              <a:t>feedbackforlearning.org</a:t>
            </a:r>
            <a:endParaRPr lang="en-US" sz="2400" dirty="0"/>
          </a:p>
        </p:txBody>
      </p:sp>
    </p:spTree>
    <p:extLst>
      <p:ext uri="{BB962C8B-B14F-4D97-AF65-F5344CB8AC3E}">
        <p14:creationId xmlns:p14="http://schemas.microsoft.com/office/powerpoint/2010/main" val="176761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687" y="371496"/>
            <a:ext cx="7886700" cy="994172"/>
          </a:xfrm>
        </p:spPr>
        <p:txBody>
          <a:bodyPr>
            <a:normAutofit/>
          </a:bodyPr>
          <a:lstStyle/>
          <a:p>
            <a:r>
              <a:rPr lang="en-US" dirty="0" smtClean="0"/>
              <a:t>A key challenge: process</a:t>
            </a:r>
            <a:r>
              <a:rPr lang="en-US" dirty="0"/>
              <a:t/>
            </a:r>
            <a:br>
              <a:rPr lang="en-US" dirty="0"/>
            </a:br>
            <a:r>
              <a:rPr lang="en-US" sz="2800" dirty="0" smtClean="0"/>
              <a:t>(Comments </a:t>
            </a:r>
            <a:r>
              <a:rPr lang="en-US" sz="2800" dirty="0" smtClean="0"/>
              <a:t>are not enough)</a:t>
            </a:r>
            <a:endParaRPr lang="en-US" b="1" dirty="0"/>
          </a:p>
        </p:txBody>
      </p:sp>
      <p:sp>
        <p:nvSpPr>
          <p:cNvPr id="3" name="Content Placeholder 2"/>
          <p:cNvSpPr>
            <a:spLocks noGrp="1"/>
          </p:cNvSpPr>
          <p:nvPr>
            <p:ph idx="1"/>
          </p:nvPr>
        </p:nvSpPr>
        <p:spPr>
          <a:xfrm>
            <a:off x="335687" y="1602098"/>
            <a:ext cx="7886700" cy="2561531"/>
          </a:xfrm>
        </p:spPr>
        <p:txBody>
          <a:bodyPr>
            <a:normAutofit lnSpcReduction="10000"/>
          </a:bodyPr>
          <a:lstStyle/>
          <a:p>
            <a:r>
              <a:rPr lang="en-US" dirty="0"/>
              <a:t>Quality of comments matter, but they aren’t the only important piece</a:t>
            </a:r>
          </a:p>
          <a:p>
            <a:r>
              <a:rPr lang="en-US" dirty="0" smtClean="0"/>
              <a:t>Think </a:t>
            </a:r>
            <a:r>
              <a:rPr lang="en-US" dirty="0"/>
              <a:t>of feedback as a </a:t>
            </a:r>
            <a:r>
              <a:rPr lang="en-US" dirty="0" smtClean="0"/>
              <a:t>degustation</a:t>
            </a:r>
          </a:p>
          <a:p>
            <a:endParaRPr lang="en-US" dirty="0" smtClean="0"/>
          </a:p>
          <a:p>
            <a:pPr lvl="1"/>
            <a:r>
              <a:rPr lang="en-US" dirty="0" smtClean="0"/>
              <a:t>Ingredients</a:t>
            </a:r>
          </a:p>
          <a:p>
            <a:pPr lvl="1"/>
            <a:r>
              <a:rPr lang="en-US" dirty="0" smtClean="0"/>
              <a:t>Appetite</a:t>
            </a:r>
            <a:endParaRPr lang="en-US" dirty="0"/>
          </a:p>
          <a:p>
            <a:pPr lvl="1"/>
            <a:r>
              <a:rPr lang="en-US" dirty="0" smtClean="0"/>
              <a:t>Sequencing of courses</a:t>
            </a:r>
          </a:p>
          <a:p>
            <a:pPr lvl="1"/>
            <a:r>
              <a:rPr lang="en-AU" dirty="0" smtClean="0"/>
              <a:t>Nutrition</a:t>
            </a:r>
            <a:endParaRPr lang="en-US" dirty="0"/>
          </a:p>
          <a:p>
            <a:pPr lvl="1"/>
            <a:r>
              <a:rPr lang="en-US" dirty="0" smtClean="0"/>
              <a:t>Allergies</a:t>
            </a:r>
            <a:endParaRPr lang="en-US" dirty="0"/>
          </a:p>
          <a:p>
            <a:endParaRPr lang="en-US" dirty="0"/>
          </a:p>
        </p:txBody>
      </p:sp>
    </p:spTree>
    <p:extLst>
      <p:ext uri="{BB962C8B-B14F-4D97-AF65-F5344CB8AC3E}">
        <p14:creationId xmlns:p14="http://schemas.microsoft.com/office/powerpoint/2010/main" val="18549104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287" y="285792"/>
            <a:ext cx="7886700" cy="567223"/>
          </a:xfrm>
        </p:spPr>
        <p:txBody>
          <a:bodyPr>
            <a:normAutofit fontScale="90000"/>
          </a:bodyPr>
          <a:lstStyle/>
          <a:p>
            <a:r>
              <a:rPr lang="en-US" dirty="0" smtClean="0"/>
              <a:t>Process:</a:t>
            </a:r>
            <a:br>
              <a:rPr lang="en-US" dirty="0" smtClean="0"/>
            </a:br>
            <a:r>
              <a:rPr lang="en-US" dirty="0" smtClean="0"/>
              <a:t>It </a:t>
            </a:r>
            <a:r>
              <a:rPr lang="en-US" dirty="0" smtClean="0"/>
              <a:t>needs to have an effect for learners to engage</a:t>
            </a:r>
            <a:endParaRPr lang="en-US" b="1" dirty="0"/>
          </a:p>
        </p:txBody>
      </p:sp>
      <p:pic>
        <p:nvPicPr>
          <p:cNvPr id="1026" name="Picture 2" descr="http://newmediaresearch.educ.monash.edu.au/feedback/wp-content/uploads/Purpose-of-feedback_resized-1000-600x373.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71295" y="995937"/>
            <a:ext cx="5801410" cy="3606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2121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216" y="375049"/>
            <a:ext cx="7886700" cy="859383"/>
          </a:xfrm>
        </p:spPr>
        <p:txBody>
          <a:bodyPr/>
          <a:lstStyle/>
          <a:p>
            <a:r>
              <a:rPr lang="en-US" dirty="0" smtClean="0"/>
              <a:t>Evolution of feedback designs: Mark 0</a:t>
            </a:r>
            <a:endParaRPr lang="en-US" dirty="0"/>
          </a:p>
        </p:txBody>
      </p:sp>
      <p:sp>
        <p:nvSpPr>
          <p:cNvPr id="3" name="Content Placeholder 2"/>
          <p:cNvSpPr>
            <a:spLocks noGrp="1"/>
          </p:cNvSpPr>
          <p:nvPr>
            <p:ph idx="1"/>
          </p:nvPr>
        </p:nvSpPr>
        <p:spPr>
          <a:xfrm>
            <a:off x="548748" y="1866372"/>
            <a:ext cx="7886700" cy="1995418"/>
          </a:xfrm>
        </p:spPr>
        <p:txBody>
          <a:bodyPr>
            <a:normAutofit/>
          </a:bodyPr>
          <a:lstStyle/>
          <a:p>
            <a:r>
              <a:rPr lang="en-US" dirty="0" smtClean="0"/>
              <a:t>Hopefully useful information</a:t>
            </a:r>
          </a:p>
          <a:p>
            <a:r>
              <a:rPr lang="en-US" dirty="0" smtClean="0"/>
              <a:t>Given/done to receivers</a:t>
            </a:r>
          </a:p>
          <a:p>
            <a:pPr lvl="1"/>
            <a:r>
              <a:rPr lang="en-US" dirty="0" smtClean="0"/>
              <a:t>“The professor gave feedback to the student”</a:t>
            </a:r>
          </a:p>
          <a:p>
            <a:r>
              <a:rPr lang="en-US" dirty="0" smtClean="0"/>
              <a:t>Provided on </a:t>
            </a:r>
            <a:r>
              <a:rPr lang="en-US" dirty="0" smtClean="0"/>
              <a:t>completion of </a:t>
            </a:r>
            <a:r>
              <a:rPr lang="en-US" dirty="0" smtClean="0"/>
              <a:t>work</a:t>
            </a:r>
            <a:endParaRPr lang="en-US" dirty="0" smtClean="0"/>
          </a:p>
          <a:p>
            <a:pPr marL="0" indent="0" algn="r">
              <a:buNone/>
            </a:pPr>
            <a:r>
              <a:rPr lang="en-US" sz="1400" dirty="0" smtClean="0"/>
              <a:t>Boud </a:t>
            </a:r>
            <a:r>
              <a:rPr lang="en-US" sz="1400" dirty="0" smtClean="0"/>
              <a:t>&amp; </a:t>
            </a:r>
            <a:r>
              <a:rPr lang="en-US" sz="1400" dirty="0" smtClean="0"/>
              <a:t>Molloy 2013</a:t>
            </a:r>
            <a:endParaRPr lang="en-US" sz="1400" dirty="0"/>
          </a:p>
        </p:txBody>
      </p:sp>
    </p:spTree>
    <p:extLst>
      <p:ext uri="{BB962C8B-B14F-4D97-AF65-F5344CB8AC3E}">
        <p14:creationId xmlns:p14="http://schemas.microsoft.com/office/powerpoint/2010/main" val="193795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43832" y="1805238"/>
            <a:ext cx="6969488" cy="2756389"/>
          </a:xfrm>
        </p:spPr>
        <p:txBody>
          <a:bodyPr/>
          <a:lstStyle/>
          <a:p>
            <a:r>
              <a:rPr lang="en-US" dirty="0" smtClean="0"/>
              <a:t>More than hopefully useful </a:t>
            </a:r>
            <a:r>
              <a:rPr lang="en-US" dirty="0" smtClean="0"/>
              <a:t>information - </a:t>
            </a:r>
            <a:r>
              <a:rPr lang="en-US" dirty="0" smtClean="0"/>
              <a:t>looking for effect</a:t>
            </a:r>
          </a:p>
          <a:p>
            <a:r>
              <a:rPr lang="en-US" dirty="0" smtClean="0"/>
              <a:t>Given/done to receivers</a:t>
            </a:r>
          </a:p>
          <a:p>
            <a:r>
              <a:rPr lang="en-US" dirty="0" smtClean="0"/>
              <a:t>Sequenced to require improvement</a:t>
            </a:r>
          </a:p>
          <a:p>
            <a:r>
              <a:rPr lang="en-US" dirty="0" smtClean="0"/>
              <a:t>Given in time to allow for improved work</a:t>
            </a:r>
          </a:p>
        </p:txBody>
      </p:sp>
      <p:sp>
        <p:nvSpPr>
          <p:cNvPr id="4" name="Title 1"/>
          <p:cNvSpPr txBox="1">
            <a:spLocks/>
          </p:cNvSpPr>
          <p:nvPr/>
        </p:nvSpPr>
        <p:spPr>
          <a:xfrm>
            <a:off x="442216" y="375049"/>
            <a:ext cx="7886700" cy="85938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n-US" dirty="0" smtClean="0"/>
              <a:t>Evolution of feedback designs: Mark 1</a:t>
            </a:r>
            <a:endParaRPr lang="en-US" dirty="0"/>
          </a:p>
        </p:txBody>
      </p:sp>
    </p:spTree>
    <p:extLst>
      <p:ext uri="{BB962C8B-B14F-4D97-AF65-F5344CB8AC3E}">
        <p14:creationId xmlns:p14="http://schemas.microsoft.com/office/powerpoint/2010/main" val="381010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213" y="300478"/>
            <a:ext cx="7886700" cy="994172"/>
          </a:xfrm>
        </p:spPr>
        <p:txBody>
          <a:bodyPr/>
          <a:lstStyle/>
          <a:p>
            <a:r>
              <a:rPr lang="en-US" dirty="0" smtClean="0"/>
              <a:t>Feedback Mark 1: looking for effect </a:t>
            </a:r>
            <a:endParaRPr lang="en-US" dirty="0"/>
          </a:p>
        </p:txBody>
      </p:sp>
      <p:pic>
        <p:nvPicPr>
          <p:cNvPr id="4" name="Content Placeholder 3"/>
          <p:cNvPicPr>
            <a:picLocks noGrp="1" noChangeAspect="1"/>
          </p:cNvPicPr>
          <p:nvPr>
            <p:ph idx="1"/>
          </p:nvPr>
        </p:nvPicPr>
        <p:blipFill>
          <a:blip r:embed="rId3"/>
          <a:stretch>
            <a:fillRect/>
          </a:stretch>
        </p:blipFill>
        <p:spPr>
          <a:xfrm>
            <a:off x="628650" y="2018100"/>
            <a:ext cx="7886700" cy="1447977"/>
          </a:xfrm>
          <a:prstGeom prst="rect">
            <a:avLst/>
          </a:prstGeom>
        </p:spPr>
      </p:pic>
    </p:spTree>
    <p:extLst>
      <p:ext uri="{BB962C8B-B14F-4D97-AF65-F5344CB8AC3E}">
        <p14:creationId xmlns:p14="http://schemas.microsoft.com/office/powerpoint/2010/main" val="6438972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430" y="214134"/>
            <a:ext cx="7886700" cy="994172"/>
          </a:xfrm>
        </p:spPr>
        <p:txBody>
          <a:bodyPr/>
          <a:lstStyle/>
          <a:p>
            <a:pPr eaLnBrk="1" hangingPunct="1">
              <a:defRPr/>
            </a:pPr>
            <a:r>
              <a:rPr lang="en-US" dirty="0" smtClean="0"/>
              <a:t>Feedback Mark 1</a:t>
            </a:r>
            <a:r>
              <a:rPr lang="en-US" dirty="0" smtClean="0"/>
              <a:t>: iterative </a:t>
            </a:r>
            <a:r>
              <a:rPr lang="en-US" dirty="0" smtClean="0"/>
              <a:t>task design</a:t>
            </a:r>
          </a:p>
        </p:txBody>
      </p:sp>
      <p:graphicFrame>
        <p:nvGraphicFramePr>
          <p:cNvPr id="14" name="Content Placeholder 3"/>
          <p:cNvGraphicFramePr>
            <a:graphicFrameLocks noGrp="1"/>
          </p:cNvGraphicFramePr>
          <p:nvPr>
            <p:ph idx="1"/>
            <p:extLst>
              <p:ext uri="{D42A27DB-BD31-4B8C-83A1-F6EECF244321}">
                <p14:modId xmlns:p14="http://schemas.microsoft.com/office/powerpoint/2010/main" val="4038532224"/>
              </p:ext>
            </p:extLst>
          </p:nvPr>
        </p:nvGraphicFramePr>
        <p:xfrm>
          <a:off x="1485900" y="848916"/>
          <a:ext cx="6172200" cy="3394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25602" name="Straight Arrow Connector 3"/>
          <p:cNvCxnSpPr>
            <a:cxnSpLocks noChangeShapeType="1"/>
          </p:cNvCxnSpPr>
          <p:nvPr/>
        </p:nvCxnSpPr>
        <p:spPr bwMode="auto">
          <a:xfrm>
            <a:off x="2459832" y="4156471"/>
            <a:ext cx="4456510" cy="0"/>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5603" name="Straight Arrow Connector 4"/>
          <p:cNvCxnSpPr>
            <a:cxnSpLocks noChangeShapeType="1"/>
          </p:cNvCxnSpPr>
          <p:nvPr/>
        </p:nvCxnSpPr>
        <p:spPr bwMode="auto">
          <a:xfrm flipH="1" flipV="1">
            <a:off x="2459831" y="1134666"/>
            <a:ext cx="0" cy="3021806"/>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5604" name="TextBox 17"/>
          <p:cNvSpPr txBox="1">
            <a:spLocks noChangeArrowheads="1"/>
          </p:cNvSpPr>
          <p:nvPr/>
        </p:nvSpPr>
        <p:spPr bwMode="auto">
          <a:xfrm>
            <a:off x="1183571" y="1859756"/>
            <a:ext cx="12618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800" dirty="0"/>
              <a:t>Degree of </a:t>
            </a:r>
            <a:br>
              <a:rPr lang="en-US" altLang="en-US" sz="1800" dirty="0"/>
            </a:br>
            <a:r>
              <a:rPr lang="en-US" altLang="en-US" sz="1800" dirty="0"/>
              <a:t>task </a:t>
            </a:r>
          </a:p>
          <a:p>
            <a:pPr algn="ctr">
              <a:spcBef>
                <a:spcPct val="0"/>
              </a:spcBef>
              <a:buFontTx/>
              <a:buNone/>
            </a:pPr>
            <a:r>
              <a:rPr lang="en-US" altLang="en-US" sz="1800" dirty="0"/>
              <a:t>challenge</a:t>
            </a:r>
          </a:p>
        </p:txBody>
      </p:sp>
      <p:sp>
        <p:nvSpPr>
          <p:cNvPr id="25605" name="TextBox 19"/>
          <p:cNvSpPr txBox="1">
            <a:spLocks noChangeArrowheads="1"/>
          </p:cNvSpPr>
          <p:nvPr/>
        </p:nvSpPr>
        <p:spPr bwMode="auto">
          <a:xfrm>
            <a:off x="4267932" y="4177903"/>
            <a:ext cx="6890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800" dirty="0" smtClean="0"/>
              <a:t>Time</a:t>
            </a:r>
            <a:endParaRPr lang="en-US" altLang="en-US" sz="1800" dirty="0"/>
          </a:p>
        </p:txBody>
      </p:sp>
      <p:grpSp>
        <p:nvGrpSpPr>
          <p:cNvPr id="5" name="Group 4"/>
          <p:cNvGrpSpPr/>
          <p:nvPr/>
        </p:nvGrpSpPr>
        <p:grpSpPr>
          <a:xfrm>
            <a:off x="4302919" y="1400175"/>
            <a:ext cx="1064419" cy="627459"/>
            <a:chOff x="4302919" y="1465660"/>
            <a:chExt cx="1064419" cy="627459"/>
          </a:xfrm>
        </p:grpSpPr>
        <p:sp>
          <p:nvSpPr>
            <p:cNvPr id="9" name="Oval Callout 8"/>
            <p:cNvSpPr>
              <a:spLocks noChangeArrowheads="1"/>
            </p:cNvSpPr>
            <p:nvPr/>
          </p:nvSpPr>
          <p:spPr bwMode="auto">
            <a:xfrm>
              <a:off x="4302919" y="1465660"/>
              <a:ext cx="1064419" cy="627459"/>
            </a:xfrm>
            <a:prstGeom prst="wedgeEllipseCallout">
              <a:avLst>
                <a:gd name="adj1" fmla="val 90745"/>
                <a:gd name="adj2" fmla="val 135713"/>
              </a:avLst>
            </a:prstGeom>
            <a:noFill/>
            <a:ln w="9525">
              <a:solidFill>
                <a:srgbClr val="72A26D"/>
              </a:solidFill>
              <a:miter lim="800000"/>
              <a:headEnd/>
              <a:tailEnd/>
            </a:ln>
            <a:effectLst>
              <a:outerShdw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mn-lt"/>
                <a:ea typeface="+mn-ea"/>
              </a:endParaRPr>
            </a:p>
          </p:txBody>
        </p:sp>
        <p:sp>
          <p:nvSpPr>
            <p:cNvPr id="25613" name="TextBox 4"/>
            <p:cNvSpPr txBox="1">
              <a:spLocks noChangeArrowheads="1"/>
            </p:cNvSpPr>
            <p:nvPr/>
          </p:nvSpPr>
          <p:spPr bwMode="auto">
            <a:xfrm>
              <a:off x="4414964" y="1488070"/>
              <a:ext cx="86273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050"/>
                <a:t>Overlap of learning outcomes</a:t>
              </a:r>
            </a:p>
          </p:txBody>
        </p:sp>
      </p:grpSp>
      <p:grpSp>
        <p:nvGrpSpPr>
          <p:cNvPr id="4" name="Group 3"/>
          <p:cNvGrpSpPr/>
          <p:nvPr/>
        </p:nvGrpSpPr>
        <p:grpSpPr>
          <a:xfrm>
            <a:off x="2949179" y="1996678"/>
            <a:ext cx="1064419" cy="627460"/>
            <a:chOff x="2949179" y="2062163"/>
            <a:chExt cx="1064419" cy="627460"/>
          </a:xfrm>
        </p:grpSpPr>
        <p:sp>
          <p:nvSpPr>
            <p:cNvPr id="12" name="Oval Callout 11"/>
            <p:cNvSpPr>
              <a:spLocks noChangeArrowheads="1"/>
            </p:cNvSpPr>
            <p:nvPr/>
          </p:nvSpPr>
          <p:spPr bwMode="auto">
            <a:xfrm>
              <a:off x="2949179" y="2062163"/>
              <a:ext cx="1064419" cy="627460"/>
            </a:xfrm>
            <a:prstGeom prst="wedgeEllipseCallout">
              <a:avLst>
                <a:gd name="adj1" fmla="val 90745"/>
                <a:gd name="adj2" fmla="val 135713"/>
              </a:avLst>
            </a:prstGeom>
            <a:noFill/>
            <a:ln w="9525">
              <a:solidFill>
                <a:srgbClr val="72A26D"/>
              </a:solidFill>
              <a:miter lim="800000"/>
              <a:headEnd/>
              <a:tailEnd/>
            </a:ln>
            <a:effectLst>
              <a:outerShdw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mn-lt"/>
                <a:ea typeface="+mn-ea"/>
              </a:endParaRPr>
            </a:p>
          </p:txBody>
        </p:sp>
        <p:sp>
          <p:nvSpPr>
            <p:cNvPr id="25611" name="TextBox 13"/>
            <p:cNvSpPr txBox="1">
              <a:spLocks noChangeArrowheads="1"/>
            </p:cNvSpPr>
            <p:nvPr/>
          </p:nvSpPr>
          <p:spPr bwMode="auto">
            <a:xfrm>
              <a:off x="3061224" y="2084573"/>
              <a:ext cx="86273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050"/>
                <a:t>Overlap of learning outcomes</a:t>
              </a:r>
            </a:p>
          </p:txBody>
        </p:sp>
      </p:grpSp>
      <p:sp>
        <p:nvSpPr>
          <p:cNvPr id="25609" name="TextBox 2"/>
          <p:cNvSpPr txBox="1">
            <a:spLocks noChangeArrowheads="1"/>
          </p:cNvSpPr>
          <p:nvPr/>
        </p:nvSpPr>
        <p:spPr bwMode="auto">
          <a:xfrm>
            <a:off x="7227627" y="4300539"/>
            <a:ext cx="17810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dirty="0"/>
              <a:t>Molloy </a:t>
            </a:r>
            <a:r>
              <a:rPr lang="en-US" altLang="en-US" sz="1400" dirty="0" smtClean="0"/>
              <a:t>&amp; Boud 2013</a:t>
            </a:r>
            <a:endParaRPr lang="en-US" altLang="en-US" sz="1400" dirty="0"/>
          </a:p>
        </p:txBody>
      </p:sp>
    </p:spTree>
    <p:extLst>
      <p:ext uri="{BB962C8B-B14F-4D97-AF65-F5344CB8AC3E}">
        <p14:creationId xmlns:p14="http://schemas.microsoft.com/office/powerpoint/2010/main" val="11986155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430" y="232672"/>
            <a:ext cx="7886700" cy="994172"/>
          </a:xfrm>
        </p:spPr>
        <p:txBody>
          <a:bodyPr/>
          <a:lstStyle/>
          <a:p>
            <a:r>
              <a:rPr lang="en-US" dirty="0"/>
              <a:t>Evolution of feedback designs: </a:t>
            </a:r>
            <a:r>
              <a:rPr lang="en-US" dirty="0" smtClean="0"/>
              <a:t>Mark 2</a:t>
            </a:r>
            <a:endParaRPr lang="en-US" dirty="0"/>
          </a:p>
        </p:txBody>
      </p:sp>
      <p:sp>
        <p:nvSpPr>
          <p:cNvPr id="3" name="Content Placeholder 2"/>
          <p:cNvSpPr>
            <a:spLocks noGrp="1"/>
          </p:cNvSpPr>
          <p:nvPr>
            <p:ph idx="1"/>
          </p:nvPr>
        </p:nvSpPr>
        <p:spPr>
          <a:xfrm>
            <a:off x="628650" y="1860824"/>
            <a:ext cx="7886700" cy="1662679"/>
          </a:xfrm>
        </p:spPr>
        <p:txBody>
          <a:bodyPr>
            <a:normAutofit/>
          </a:bodyPr>
          <a:lstStyle/>
          <a:p>
            <a:r>
              <a:rPr lang="en-US" dirty="0" smtClean="0"/>
              <a:t>Feedback Mark 1 (importance of effect) plus:</a:t>
            </a:r>
          </a:p>
          <a:p>
            <a:pPr lvl="1"/>
            <a:r>
              <a:rPr lang="en-US" dirty="0" smtClean="0"/>
              <a:t>Dialogic</a:t>
            </a:r>
          </a:p>
          <a:p>
            <a:pPr lvl="1"/>
            <a:r>
              <a:rPr lang="en-US" dirty="0" smtClean="0"/>
              <a:t>Participatory and agentic (students are not just objects)</a:t>
            </a:r>
          </a:p>
          <a:p>
            <a:pPr lvl="1"/>
            <a:r>
              <a:rPr lang="en-US" dirty="0" smtClean="0"/>
              <a:t>Others instead of experts</a:t>
            </a:r>
          </a:p>
          <a:p>
            <a:pPr lvl="1"/>
            <a:r>
              <a:rPr lang="en-US" dirty="0" smtClean="0"/>
              <a:t>Development of evaluative judgement</a:t>
            </a:r>
          </a:p>
        </p:txBody>
      </p:sp>
    </p:spTree>
    <p:extLst>
      <p:ext uri="{BB962C8B-B14F-4D97-AF65-F5344CB8AC3E}">
        <p14:creationId xmlns:p14="http://schemas.microsoft.com/office/powerpoint/2010/main" val="198952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4294967295"/>
            <p:extLst>
              <p:ext uri="{D42A27DB-BD31-4B8C-83A1-F6EECF244321}">
                <p14:modId xmlns:p14="http://schemas.microsoft.com/office/powerpoint/2010/main" val="22418839"/>
              </p:ext>
            </p:extLst>
          </p:nvPr>
        </p:nvGraphicFramePr>
        <p:xfrm>
          <a:off x="1131644" y="79922"/>
          <a:ext cx="7405687" cy="45273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88777" y="1"/>
            <a:ext cx="2497015" cy="1754326"/>
          </a:xfrm>
          <a:prstGeom prst="rect">
            <a:avLst/>
          </a:prstGeom>
          <a:noFill/>
        </p:spPr>
        <p:txBody>
          <a:bodyPr wrap="square" rtlCol="0">
            <a:spAutoFit/>
          </a:bodyPr>
          <a:lstStyle/>
          <a:p>
            <a:r>
              <a:rPr lang="en-US" sz="4000" dirty="0" smtClean="0"/>
              <a:t>Feedback Mark 2</a:t>
            </a:r>
          </a:p>
          <a:p>
            <a:r>
              <a:rPr lang="en-AU" sz="2400" i="1" dirty="0" smtClean="0"/>
              <a:t>An example</a:t>
            </a:r>
            <a:endParaRPr lang="en-US" sz="4000" i="1" dirty="0" smtClean="0"/>
          </a:p>
        </p:txBody>
      </p:sp>
    </p:spTree>
    <p:extLst>
      <p:ext uri="{BB962C8B-B14F-4D97-AF65-F5344CB8AC3E}">
        <p14:creationId xmlns:p14="http://schemas.microsoft.com/office/powerpoint/2010/main" val="13146882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6" y="296482"/>
            <a:ext cx="7886700" cy="994172"/>
          </a:xfrm>
        </p:spPr>
        <p:txBody>
          <a:bodyPr/>
          <a:lstStyle/>
          <a:p>
            <a:r>
              <a:rPr lang="en-US" dirty="0" smtClean="0"/>
              <a:t>Summary of messages from the literature</a:t>
            </a:r>
            <a:endParaRPr lang="en-US" dirty="0"/>
          </a:p>
        </p:txBody>
      </p:sp>
      <p:sp>
        <p:nvSpPr>
          <p:cNvPr id="3" name="Content Placeholder 2"/>
          <p:cNvSpPr>
            <a:spLocks noGrp="1"/>
          </p:cNvSpPr>
          <p:nvPr>
            <p:ph idx="1"/>
          </p:nvPr>
        </p:nvSpPr>
        <p:spPr>
          <a:xfrm>
            <a:off x="522116" y="1701393"/>
            <a:ext cx="8210404" cy="2017167"/>
          </a:xfrm>
        </p:spPr>
        <p:txBody>
          <a:bodyPr>
            <a:normAutofit/>
          </a:bodyPr>
          <a:lstStyle/>
          <a:p>
            <a:pPr marL="514350" indent="-514350">
              <a:buFont typeface="+mj-lt"/>
              <a:buAutoNum type="arabicPeriod"/>
            </a:pPr>
            <a:r>
              <a:rPr lang="en-US" dirty="0" smtClean="0"/>
              <a:t>Feedback can be powerful</a:t>
            </a:r>
          </a:p>
          <a:p>
            <a:pPr marL="514350" indent="-514350">
              <a:buFont typeface="+mj-lt"/>
              <a:buAutoNum type="arabicPeriod"/>
            </a:pPr>
            <a:r>
              <a:rPr lang="en-US" dirty="0" smtClean="0"/>
              <a:t>Feedback is rarely powerful</a:t>
            </a:r>
          </a:p>
          <a:p>
            <a:pPr marL="514350" indent="-514350">
              <a:buFont typeface="+mj-lt"/>
              <a:buAutoNum type="arabicPeriod"/>
            </a:pPr>
            <a:r>
              <a:rPr lang="en-US" dirty="0" smtClean="0"/>
              <a:t>Feedback is not an input but rather a process, so a focus on feedback design is needed</a:t>
            </a:r>
          </a:p>
          <a:p>
            <a:pPr marL="514350" indent="-514350">
              <a:buFont typeface="+mj-lt"/>
              <a:buAutoNum type="arabicPeriod"/>
            </a:pPr>
            <a:r>
              <a:rPr lang="en-US" dirty="0" smtClean="0"/>
              <a:t>Feedback needs to be judged in terms of OUTCOMES</a:t>
            </a:r>
          </a:p>
        </p:txBody>
      </p:sp>
    </p:spTree>
    <p:extLst>
      <p:ext uri="{BB962C8B-B14F-4D97-AF65-F5344CB8AC3E}">
        <p14:creationId xmlns:p14="http://schemas.microsoft.com/office/powerpoint/2010/main" val="3822400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273844"/>
            <a:ext cx="7886700" cy="709136"/>
          </a:xfrm>
        </p:spPr>
        <p:txBody>
          <a:bodyPr/>
          <a:lstStyle/>
          <a:p>
            <a:r>
              <a:rPr lang="en-US" dirty="0" smtClean="0"/>
              <a:t>Survey</a:t>
            </a:r>
            <a:endParaRPr lang="en-US" dirty="0"/>
          </a:p>
        </p:txBody>
      </p:sp>
      <p:sp>
        <p:nvSpPr>
          <p:cNvPr id="3" name="Content Placeholder 2"/>
          <p:cNvSpPr>
            <a:spLocks noGrp="1"/>
          </p:cNvSpPr>
          <p:nvPr>
            <p:ph idx="1"/>
          </p:nvPr>
        </p:nvSpPr>
        <p:spPr>
          <a:xfrm>
            <a:off x="628650" y="1323976"/>
            <a:ext cx="7886700" cy="2740342"/>
          </a:xfrm>
        </p:spPr>
        <p:txBody>
          <a:bodyPr>
            <a:normAutofit/>
          </a:bodyPr>
          <a:lstStyle/>
          <a:p>
            <a:pPr marL="214313" indent="-214313">
              <a:buFont typeface="Arial" panose="020B0604020202020204" pitchFamily="34" charset="0"/>
              <a:buChar char="•"/>
            </a:pPr>
            <a:r>
              <a:rPr lang="en-AU" dirty="0" smtClean="0"/>
              <a:t>Open to all students and staff </a:t>
            </a:r>
            <a:r>
              <a:rPr lang="en-AU" dirty="0" smtClean="0"/>
              <a:t>across </a:t>
            </a:r>
            <a:r>
              <a:rPr lang="en-AU" dirty="0" smtClean="0"/>
              <a:t>two universities</a:t>
            </a:r>
          </a:p>
          <a:p>
            <a:pPr marL="214313" indent="-214313">
              <a:buFont typeface="Arial" panose="020B0604020202020204" pitchFamily="34" charset="0"/>
              <a:buChar char="•"/>
            </a:pPr>
            <a:r>
              <a:rPr lang="en-AU" dirty="0" smtClean="0"/>
              <a:t>4514 </a:t>
            </a:r>
            <a:r>
              <a:rPr lang="en-AU" dirty="0"/>
              <a:t>students completed the survey, including:</a:t>
            </a:r>
          </a:p>
          <a:p>
            <a:pPr marL="557213" lvl="1" indent="-214313">
              <a:buFont typeface="Arial" panose="020B0604020202020204" pitchFamily="34" charset="0"/>
              <a:buChar char="•"/>
            </a:pPr>
            <a:r>
              <a:rPr lang="en-AU" dirty="0"/>
              <a:t>3002 undergraduates </a:t>
            </a:r>
          </a:p>
          <a:p>
            <a:pPr marL="557213" lvl="1" indent="-214313">
              <a:buFont typeface="Arial" panose="020B0604020202020204" pitchFamily="34" charset="0"/>
              <a:buChar char="•"/>
            </a:pPr>
            <a:r>
              <a:rPr lang="en-AU" dirty="0"/>
              <a:t>109 Honours students</a:t>
            </a:r>
          </a:p>
          <a:p>
            <a:pPr marL="557213" lvl="1" indent="-214313">
              <a:buFont typeface="Arial" panose="020B0604020202020204" pitchFamily="34" charset="0"/>
              <a:buChar char="•"/>
            </a:pPr>
            <a:r>
              <a:rPr lang="en-AU" dirty="0"/>
              <a:t>1138 Masters students</a:t>
            </a:r>
          </a:p>
          <a:p>
            <a:pPr marL="557213" lvl="1" indent="-214313">
              <a:buFont typeface="Arial" panose="020B0604020202020204" pitchFamily="34" charset="0"/>
              <a:buChar char="•"/>
            </a:pPr>
            <a:r>
              <a:rPr lang="en-AU" dirty="0"/>
              <a:t>265 students completing a postgraduate diploma or certificate</a:t>
            </a:r>
          </a:p>
          <a:p>
            <a:pPr marL="214313" indent="-214313">
              <a:buFont typeface="Arial" panose="020B0604020202020204" pitchFamily="34" charset="0"/>
              <a:buChar char="•"/>
            </a:pPr>
            <a:r>
              <a:rPr lang="en-US" dirty="0"/>
              <a:t>406 </a:t>
            </a:r>
            <a:r>
              <a:rPr lang="en-US" dirty="0" smtClean="0"/>
              <a:t>staff </a:t>
            </a:r>
            <a:r>
              <a:rPr lang="en-US" dirty="0"/>
              <a:t>completed </a:t>
            </a:r>
            <a:r>
              <a:rPr lang="en-US" dirty="0" smtClean="0"/>
              <a:t>the survey, including:</a:t>
            </a:r>
            <a:endParaRPr lang="en-US" dirty="0"/>
          </a:p>
          <a:p>
            <a:pPr marL="557213" lvl="1" indent="-214313">
              <a:buFont typeface="Arial" panose="020B0604020202020204" pitchFamily="34" charset="0"/>
              <a:buChar char="•"/>
            </a:pPr>
            <a:r>
              <a:rPr lang="en-US" dirty="0"/>
              <a:t>323 staff with assessing duties</a:t>
            </a:r>
          </a:p>
        </p:txBody>
      </p:sp>
    </p:spTree>
    <p:extLst>
      <p:ext uri="{BB962C8B-B14F-4D97-AF65-F5344CB8AC3E}">
        <p14:creationId xmlns:p14="http://schemas.microsoft.com/office/powerpoint/2010/main" val="37188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93776" y="295052"/>
            <a:ext cx="7626096" cy="461665"/>
          </a:xfrm>
          <a:prstGeom prst="rect">
            <a:avLst/>
          </a:prstGeom>
          <a:noFill/>
        </p:spPr>
        <p:txBody>
          <a:bodyPr wrap="square" rtlCol="0">
            <a:spAutoFit/>
          </a:bodyPr>
          <a:lstStyle/>
          <a:p>
            <a:r>
              <a:rPr lang="en-AU" sz="2100" dirty="0"/>
              <a:t>General </a:t>
            </a:r>
            <a:r>
              <a:rPr lang="en-AU" sz="2400" dirty="0"/>
              <a:t>experiences</a:t>
            </a:r>
            <a:r>
              <a:rPr lang="en-AU" sz="2100" dirty="0"/>
              <a:t> with feedback </a:t>
            </a:r>
          </a:p>
        </p:txBody>
      </p:sp>
      <p:sp>
        <p:nvSpPr>
          <p:cNvPr id="3" name="TextBox 2"/>
          <p:cNvSpPr txBox="1"/>
          <p:nvPr/>
        </p:nvSpPr>
        <p:spPr>
          <a:xfrm>
            <a:off x="583441" y="800099"/>
            <a:ext cx="6282179" cy="1754326"/>
          </a:xfrm>
          <a:prstGeom prst="rect">
            <a:avLst/>
          </a:prstGeom>
          <a:noFill/>
        </p:spPr>
        <p:txBody>
          <a:bodyPr wrap="square" rtlCol="0">
            <a:spAutoFit/>
          </a:bodyPr>
          <a:lstStyle/>
          <a:p>
            <a:pPr marL="342900" indent="-342900">
              <a:buFont typeface="+mj-lt"/>
              <a:buAutoNum type="arabicPeriod"/>
            </a:pPr>
            <a:r>
              <a:rPr lang="en-AU" dirty="0">
                <a:solidFill>
                  <a:schemeClr val="accent4">
                    <a:lumMod val="60000"/>
                    <a:lumOff val="40000"/>
                  </a:schemeClr>
                </a:solidFill>
              </a:rPr>
              <a:t>Feedback helps </a:t>
            </a:r>
            <a:r>
              <a:rPr lang="en-AU" dirty="0"/>
              <a:t>you </a:t>
            </a:r>
            <a:r>
              <a:rPr lang="en-AU" dirty="0">
                <a:solidFill>
                  <a:schemeClr val="accent4">
                    <a:lumMod val="60000"/>
                    <a:lumOff val="40000"/>
                  </a:schemeClr>
                </a:solidFill>
              </a:rPr>
              <a:t>improve</a:t>
            </a:r>
            <a:r>
              <a:rPr lang="en-AU" dirty="0"/>
              <a:t> your future performance</a:t>
            </a:r>
          </a:p>
          <a:p>
            <a:pPr marL="342900" indent="-342900">
              <a:buFont typeface="+mj-lt"/>
              <a:buAutoNum type="arabicPeriod"/>
            </a:pPr>
            <a:r>
              <a:rPr lang="en-AU" dirty="0"/>
              <a:t>Feedback helps you </a:t>
            </a:r>
            <a:r>
              <a:rPr lang="en-AU" dirty="0">
                <a:solidFill>
                  <a:schemeClr val="accent4">
                    <a:lumMod val="60000"/>
                    <a:lumOff val="40000"/>
                  </a:schemeClr>
                </a:solidFill>
              </a:rPr>
              <a:t>identify the gaps in your knowledge</a:t>
            </a:r>
          </a:p>
          <a:p>
            <a:pPr marL="342900" indent="-342900">
              <a:buFont typeface="+mj-lt"/>
              <a:buAutoNum type="arabicPeriod"/>
            </a:pPr>
            <a:r>
              <a:rPr lang="en-AU" dirty="0"/>
              <a:t>Feedback directs you towards the </a:t>
            </a:r>
            <a:r>
              <a:rPr lang="en-AU" dirty="0">
                <a:solidFill>
                  <a:schemeClr val="accent4">
                    <a:lumMod val="60000"/>
                    <a:lumOff val="40000"/>
                  </a:schemeClr>
                </a:solidFill>
              </a:rPr>
              <a:t>most appropriate strategies for learning</a:t>
            </a:r>
          </a:p>
          <a:p>
            <a:pPr marL="342900" indent="-342900">
              <a:buFont typeface="+mj-lt"/>
              <a:buAutoNum type="arabicPeriod"/>
            </a:pPr>
            <a:r>
              <a:rPr lang="en-AU" dirty="0"/>
              <a:t>Feedback </a:t>
            </a:r>
            <a:r>
              <a:rPr lang="en-AU" dirty="0">
                <a:solidFill>
                  <a:schemeClr val="accent4">
                    <a:lumMod val="60000"/>
                    <a:lumOff val="40000"/>
                  </a:schemeClr>
                </a:solidFill>
              </a:rPr>
              <a:t>motivates you </a:t>
            </a:r>
            <a:r>
              <a:rPr lang="en-AU" dirty="0"/>
              <a:t>in your studies</a:t>
            </a:r>
          </a:p>
          <a:p>
            <a:endParaRPr lang="en-AU" dirty="0"/>
          </a:p>
        </p:txBody>
      </p:sp>
      <p:graphicFrame>
        <p:nvGraphicFramePr>
          <p:cNvPr id="4" name="Table 3"/>
          <p:cNvGraphicFramePr>
            <a:graphicFrameLocks noGrp="1"/>
          </p:cNvGraphicFramePr>
          <p:nvPr>
            <p:extLst>
              <p:ext uri="{D42A27DB-BD31-4B8C-83A1-F6EECF244321}">
                <p14:modId xmlns:p14="http://schemas.microsoft.com/office/powerpoint/2010/main" val="1765549763"/>
              </p:ext>
            </p:extLst>
          </p:nvPr>
        </p:nvGraphicFramePr>
        <p:xfrm>
          <a:off x="583442" y="886863"/>
          <a:ext cx="7886700" cy="3072652"/>
        </p:xfrm>
        <a:graphic>
          <a:graphicData uri="http://schemas.openxmlformats.org/drawingml/2006/table">
            <a:tbl>
              <a:tblPr firstRow="1" firstCol="1" bandRow="1">
                <a:tableStyleId>{B301B821-A1FF-4177-AEE7-76D212191A09}</a:tableStyleId>
              </a:tblPr>
              <a:tblGrid>
                <a:gridCol w="3395690">
                  <a:extLst>
                    <a:ext uri="{9D8B030D-6E8A-4147-A177-3AD203B41FA5}">
                      <a16:colId xmlns="" xmlns:a16="http://schemas.microsoft.com/office/drawing/2014/main" val="2653746698"/>
                    </a:ext>
                  </a:extLst>
                </a:gridCol>
                <a:gridCol w="898202">
                  <a:extLst>
                    <a:ext uri="{9D8B030D-6E8A-4147-A177-3AD203B41FA5}">
                      <a16:colId xmlns="" xmlns:a16="http://schemas.microsoft.com/office/drawing/2014/main" val="2710800363"/>
                    </a:ext>
                  </a:extLst>
                </a:gridCol>
                <a:gridCol w="898202">
                  <a:extLst>
                    <a:ext uri="{9D8B030D-6E8A-4147-A177-3AD203B41FA5}">
                      <a16:colId xmlns="" xmlns:a16="http://schemas.microsoft.com/office/drawing/2014/main" val="3553300694"/>
                    </a:ext>
                  </a:extLst>
                </a:gridCol>
                <a:gridCol w="898202">
                  <a:extLst>
                    <a:ext uri="{9D8B030D-6E8A-4147-A177-3AD203B41FA5}">
                      <a16:colId xmlns="" xmlns:a16="http://schemas.microsoft.com/office/drawing/2014/main" val="770633610"/>
                    </a:ext>
                  </a:extLst>
                </a:gridCol>
                <a:gridCol w="898202">
                  <a:extLst>
                    <a:ext uri="{9D8B030D-6E8A-4147-A177-3AD203B41FA5}">
                      <a16:colId xmlns="" xmlns:a16="http://schemas.microsoft.com/office/drawing/2014/main" val="72836707"/>
                    </a:ext>
                  </a:extLst>
                </a:gridCol>
                <a:gridCol w="898202">
                  <a:extLst>
                    <a:ext uri="{9D8B030D-6E8A-4147-A177-3AD203B41FA5}">
                      <a16:colId xmlns="" xmlns:a16="http://schemas.microsoft.com/office/drawing/2014/main" val="3980497446"/>
                    </a:ext>
                  </a:extLst>
                </a:gridCol>
              </a:tblGrid>
              <a:tr h="575552">
                <a:tc rowSpan="2">
                  <a:txBody>
                    <a:bodyPr/>
                    <a:lstStyle/>
                    <a:p>
                      <a:pPr>
                        <a:lnSpc>
                          <a:spcPct val="107000"/>
                        </a:lnSpc>
                        <a:spcAft>
                          <a:spcPts val="0"/>
                        </a:spcAft>
                      </a:pPr>
                      <a:r>
                        <a:rPr lang="en-US" sz="1500" dirty="0"/>
                        <a:t> </a:t>
                      </a:r>
                    </a:p>
                    <a:p>
                      <a:pPr>
                        <a:lnSpc>
                          <a:spcPct val="107000"/>
                        </a:lnSpc>
                        <a:spcAft>
                          <a:spcPts val="0"/>
                        </a:spcAft>
                      </a:pPr>
                      <a:r>
                        <a:rPr lang="en-US" sz="1500" dirty="0"/>
                        <a:t> </a:t>
                      </a:r>
                    </a:p>
                  </a:txBody>
                  <a:tcPr marL="51435" marR="51435" marT="0" marB="0"/>
                </a:tc>
                <a:tc gridSpan="2">
                  <a:txBody>
                    <a:bodyPr/>
                    <a:lstStyle/>
                    <a:p>
                      <a:pPr algn="ctr">
                        <a:lnSpc>
                          <a:spcPct val="107000"/>
                        </a:lnSpc>
                        <a:spcAft>
                          <a:spcPts val="0"/>
                        </a:spcAft>
                      </a:pPr>
                      <a:r>
                        <a:rPr lang="en-US" sz="1500" dirty="0"/>
                        <a:t>Undergraduates</a:t>
                      </a:r>
                    </a:p>
                    <a:p>
                      <a:pPr algn="ctr">
                        <a:lnSpc>
                          <a:spcPct val="107000"/>
                        </a:lnSpc>
                        <a:spcAft>
                          <a:spcPts val="0"/>
                        </a:spcAft>
                      </a:pPr>
                      <a:r>
                        <a:rPr lang="en-US" sz="1500" dirty="0"/>
                        <a:t>(N=3002)</a:t>
                      </a:r>
                    </a:p>
                  </a:txBody>
                  <a:tcPr marL="51435" marR="51435" marT="0" marB="0"/>
                </a:tc>
                <a:tc hMerge="1">
                  <a:txBody>
                    <a:bodyPr/>
                    <a:lstStyle/>
                    <a:p>
                      <a:endParaRPr lang="en-US"/>
                    </a:p>
                  </a:txBody>
                  <a:tcPr/>
                </a:tc>
                <a:tc gridSpan="3">
                  <a:txBody>
                    <a:bodyPr/>
                    <a:lstStyle/>
                    <a:p>
                      <a:pPr algn="ctr">
                        <a:lnSpc>
                          <a:spcPct val="107000"/>
                        </a:lnSpc>
                        <a:spcAft>
                          <a:spcPts val="0"/>
                        </a:spcAft>
                      </a:pPr>
                      <a:r>
                        <a:rPr lang="en-US" sz="1500" dirty="0"/>
                        <a:t>Staff with assessing responsibilities (n=323)</a:t>
                      </a:r>
                    </a:p>
                  </a:txBody>
                  <a:tcPr marL="51435" marR="51435" marT="0" marB="0"/>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459938565"/>
                  </a:ext>
                </a:extLst>
              </a:tr>
              <a:tr h="489204">
                <a:tc vMerge="1">
                  <a:txBody>
                    <a:bodyPr/>
                    <a:lstStyle/>
                    <a:p>
                      <a:pPr>
                        <a:lnSpc>
                          <a:spcPct val="107000"/>
                        </a:lnSpc>
                        <a:spcAft>
                          <a:spcPts val="0"/>
                        </a:spcAft>
                      </a:pPr>
                      <a:endParaRPr lang="en-US" dirty="0"/>
                    </a:p>
                  </a:txBody>
                  <a:tcPr marL="68580" marR="68580" marT="0" marB="0"/>
                </a:tc>
                <a:tc>
                  <a:txBody>
                    <a:bodyPr/>
                    <a:lstStyle/>
                    <a:p>
                      <a:pPr algn="ctr">
                        <a:lnSpc>
                          <a:spcPct val="107000"/>
                        </a:lnSpc>
                        <a:spcAft>
                          <a:spcPts val="0"/>
                        </a:spcAft>
                      </a:pPr>
                      <a:r>
                        <a:rPr lang="en-US" sz="1500" dirty="0"/>
                        <a:t>Mean </a:t>
                      </a:r>
                    </a:p>
                  </a:txBody>
                  <a:tcPr marL="51435" marR="51435" marT="0" marB="0">
                    <a:lnL w="12700" cap="flat" cmpd="sng" algn="ctr">
                      <a:solidFill>
                        <a:schemeClr val="accent1"/>
                      </a:solidFill>
                      <a:prstDash val="solid"/>
                      <a:round/>
                      <a:headEnd type="none" w="med" len="med"/>
                      <a:tailEnd type="none" w="med" len="med"/>
                    </a:lnL>
                  </a:tcPr>
                </a:tc>
                <a:tc>
                  <a:txBody>
                    <a:bodyPr/>
                    <a:lstStyle/>
                    <a:p>
                      <a:pPr algn="ctr">
                        <a:lnSpc>
                          <a:spcPct val="107000"/>
                        </a:lnSpc>
                        <a:spcAft>
                          <a:spcPts val="0"/>
                        </a:spcAft>
                      </a:pPr>
                      <a:r>
                        <a:rPr lang="en-US" sz="1500" dirty="0"/>
                        <a:t>n</a:t>
                      </a:r>
                    </a:p>
                  </a:txBody>
                  <a:tcPr marL="51435" marR="51435" marT="0" marB="0">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Mean</a:t>
                      </a:r>
                    </a:p>
                  </a:txBody>
                  <a:tcPr marL="51435" marR="51435" marT="0" marB="0">
                    <a:lnL w="12700" cap="flat" cmpd="sng" algn="ctr">
                      <a:solidFill>
                        <a:schemeClr val="accent1"/>
                      </a:solidFill>
                      <a:prstDash val="solid"/>
                      <a:round/>
                      <a:headEnd type="none" w="med" len="med"/>
                      <a:tailEnd type="none" w="med" len="med"/>
                    </a:lnL>
                  </a:tcPr>
                </a:tc>
                <a:tc>
                  <a:txBody>
                    <a:bodyPr/>
                    <a:lstStyle/>
                    <a:p>
                      <a:pPr algn="ctr">
                        <a:lnSpc>
                          <a:spcPct val="107000"/>
                        </a:lnSpc>
                        <a:spcAft>
                          <a:spcPts val="0"/>
                        </a:spcAft>
                      </a:pPr>
                      <a:r>
                        <a:rPr lang="en-US" sz="1500"/>
                        <a:t>n</a:t>
                      </a:r>
                    </a:p>
                  </a:txBody>
                  <a:tcPr marL="51435" marR="51435" marT="0" marB="0"/>
                </a:tc>
                <a:tc>
                  <a:txBody>
                    <a:bodyPr/>
                    <a:lstStyle/>
                    <a:p>
                      <a:pPr marL="39370" algn="ctr">
                        <a:lnSpc>
                          <a:spcPct val="107000"/>
                        </a:lnSpc>
                        <a:spcAft>
                          <a:spcPts val="0"/>
                        </a:spcAft>
                      </a:pPr>
                      <a:r>
                        <a:rPr lang="en-US" sz="1500" dirty="0"/>
                        <a:t>% not able to judge</a:t>
                      </a:r>
                    </a:p>
                  </a:txBody>
                  <a:tcPr marL="0" marR="0" marT="0" marB="0"/>
                </a:tc>
                <a:extLst>
                  <a:ext uri="{0D108BD9-81ED-4DB2-BD59-A6C34878D82A}">
                    <a16:rowId xmlns="" xmlns:a16="http://schemas.microsoft.com/office/drawing/2014/main" val="1793537521"/>
                  </a:ext>
                </a:extLst>
              </a:tr>
              <a:tr h="501974">
                <a:tc>
                  <a:txBody>
                    <a:bodyPr/>
                    <a:lstStyle/>
                    <a:p>
                      <a:pPr>
                        <a:lnSpc>
                          <a:spcPct val="107000"/>
                        </a:lnSpc>
                        <a:spcAft>
                          <a:spcPts val="0"/>
                        </a:spcAft>
                      </a:pPr>
                      <a:r>
                        <a:rPr lang="en-US" sz="1500" dirty="0" smtClean="0"/>
                        <a:t>Feedback </a:t>
                      </a:r>
                      <a:r>
                        <a:rPr lang="en-US" sz="1500" dirty="0"/>
                        <a:t>helps you improve your future performance</a:t>
                      </a:r>
                    </a:p>
                  </a:txBody>
                  <a:tcPr marL="51435" marR="51435" marT="0" marB="0" anchor="ctr">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3.80</a:t>
                      </a:r>
                    </a:p>
                  </a:txBody>
                  <a:tcPr marL="51435" marR="51435" marT="0" marB="0" anchor="ctr">
                    <a:lnL w="12700" cap="flat" cmpd="sng" algn="ctr">
                      <a:solidFill>
                        <a:schemeClr val="accent1"/>
                      </a:solidFill>
                      <a:prstDash val="solid"/>
                      <a:round/>
                      <a:headEnd type="none" w="med" len="med"/>
                      <a:tailEnd type="none" w="med" len="med"/>
                    </a:lnL>
                  </a:tcPr>
                </a:tc>
                <a:tc>
                  <a:txBody>
                    <a:bodyPr/>
                    <a:lstStyle/>
                    <a:p>
                      <a:pPr algn="ctr">
                        <a:lnSpc>
                          <a:spcPct val="107000"/>
                        </a:lnSpc>
                        <a:spcAft>
                          <a:spcPts val="0"/>
                        </a:spcAft>
                      </a:pPr>
                      <a:r>
                        <a:rPr lang="en-US" sz="1500" dirty="0"/>
                        <a:t>2980</a:t>
                      </a:r>
                    </a:p>
                  </a:txBody>
                  <a:tcPr marL="51435" marR="51435" marT="0" marB="0" anchor="ctr">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3.92</a:t>
                      </a:r>
                    </a:p>
                  </a:txBody>
                  <a:tcPr marL="51435" marR="51435" marT="0" marB="0" anchor="ctr">
                    <a:lnL w="12700" cap="flat" cmpd="sng" algn="ctr">
                      <a:solidFill>
                        <a:schemeClr val="accent1"/>
                      </a:solidFill>
                      <a:prstDash val="solid"/>
                      <a:round/>
                      <a:headEnd type="none" w="med" len="med"/>
                      <a:tailEnd type="none" w="med" len="med"/>
                    </a:lnL>
                    <a:solidFill>
                      <a:schemeClr val="accent4">
                        <a:lumMod val="20000"/>
                        <a:lumOff val="80000"/>
                      </a:schemeClr>
                    </a:solidFill>
                  </a:tcPr>
                </a:tc>
                <a:tc>
                  <a:txBody>
                    <a:bodyPr/>
                    <a:lstStyle/>
                    <a:p>
                      <a:pPr algn="ctr">
                        <a:lnSpc>
                          <a:spcPct val="107000"/>
                        </a:lnSpc>
                        <a:spcAft>
                          <a:spcPts val="0"/>
                        </a:spcAft>
                      </a:pPr>
                      <a:r>
                        <a:rPr lang="en-US" sz="1500"/>
                        <a:t>267</a:t>
                      </a:r>
                    </a:p>
                  </a:txBody>
                  <a:tcPr marL="51435" marR="51435" marT="0" marB="0" anchor="ctr"/>
                </a:tc>
                <a:tc>
                  <a:txBody>
                    <a:bodyPr/>
                    <a:lstStyle/>
                    <a:p>
                      <a:pPr algn="ctr">
                        <a:lnSpc>
                          <a:spcPct val="107000"/>
                        </a:lnSpc>
                        <a:spcAft>
                          <a:spcPts val="0"/>
                        </a:spcAft>
                      </a:pPr>
                      <a:r>
                        <a:rPr lang="en-US" sz="1500" dirty="0"/>
                        <a:t>17%</a:t>
                      </a:r>
                    </a:p>
                  </a:txBody>
                  <a:tcPr marL="0" marR="0" marT="0" marB="0" anchor="ctr">
                    <a:solidFill>
                      <a:schemeClr val="accent4"/>
                    </a:solidFill>
                  </a:tcPr>
                </a:tc>
                <a:extLst>
                  <a:ext uri="{0D108BD9-81ED-4DB2-BD59-A6C34878D82A}">
                    <a16:rowId xmlns="" xmlns:a16="http://schemas.microsoft.com/office/drawing/2014/main" val="4230916771"/>
                  </a:ext>
                </a:extLst>
              </a:tr>
              <a:tr h="501974">
                <a:tc>
                  <a:txBody>
                    <a:bodyPr/>
                    <a:lstStyle/>
                    <a:p>
                      <a:pPr>
                        <a:lnSpc>
                          <a:spcPct val="107000"/>
                        </a:lnSpc>
                        <a:spcAft>
                          <a:spcPts val="0"/>
                        </a:spcAft>
                      </a:pPr>
                      <a:r>
                        <a:rPr lang="en-US" sz="1500" dirty="0" smtClean="0"/>
                        <a:t>Feedback </a:t>
                      </a:r>
                      <a:r>
                        <a:rPr lang="en-US" sz="1500" dirty="0"/>
                        <a:t>helps you identify the gaps in your knowledge</a:t>
                      </a:r>
                    </a:p>
                  </a:txBody>
                  <a:tcPr marL="51435" marR="51435" marT="0" marB="0" anchor="ctr">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3.76</a:t>
                      </a:r>
                    </a:p>
                  </a:txBody>
                  <a:tcPr marL="51435" marR="51435" marT="0" marB="0" anchor="ctr">
                    <a:lnL w="12700" cap="flat" cmpd="sng" algn="ctr">
                      <a:solidFill>
                        <a:schemeClr val="accent1"/>
                      </a:solidFill>
                      <a:prstDash val="solid"/>
                      <a:round/>
                      <a:headEnd type="none" w="med" len="med"/>
                      <a:tailEnd type="none" w="med" len="med"/>
                    </a:lnL>
                  </a:tcPr>
                </a:tc>
                <a:tc>
                  <a:txBody>
                    <a:bodyPr/>
                    <a:lstStyle/>
                    <a:p>
                      <a:pPr algn="ctr">
                        <a:lnSpc>
                          <a:spcPct val="107000"/>
                        </a:lnSpc>
                        <a:spcAft>
                          <a:spcPts val="0"/>
                        </a:spcAft>
                      </a:pPr>
                      <a:r>
                        <a:rPr lang="en-US" sz="1500" dirty="0"/>
                        <a:t>2982</a:t>
                      </a:r>
                    </a:p>
                  </a:txBody>
                  <a:tcPr marL="51435" marR="51435" marT="0" marB="0" anchor="ctr">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4.09</a:t>
                      </a:r>
                    </a:p>
                  </a:txBody>
                  <a:tcPr marL="51435" marR="51435" marT="0" marB="0" anchor="ctr">
                    <a:lnL w="12700" cap="flat" cmpd="sng" algn="ctr">
                      <a:solidFill>
                        <a:schemeClr val="accent1"/>
                      </a:solidFill>
                      <a:prstDash val="solid"/>
                      <a:round/>
                      <a:headEnd type="none" w="med" len="med"/>
                      <a:tailEnd type="none" w="med" len="med"/>
                    </a:lnL>
                    <a:solidFill>
                      <a:schemeClr val="accent4">
                        <a:lumMod val="20000"/>
                        <a:lumOff val="80000"/>
                      </a:schemeClr>
                    </a:solidFill>
                  </a:tcPr>
                </a:tc>
                <a:tc>
                  <a:txBody>
                    <a:bodyPr/>
                    <a:lstStyle/>
                    <a:p>
                      <a:pPr algn="ctr">
                        <a:lnSpc>
                          <a:spcPct val="107000"/>
                        </a:lnSpc>
                        <a:spcAft>
                          <a:spcPts val="0"/>
                        </a:spcAft>
                      </a:pPr>
                      <a:r>
                        <a:rPr lang="en-US" sz="1500"/>
                        <a:t>297</a:t>
                      </a:r>
                    </a:p>
                  </a:txBody>
                  <a:tcPr marL="51435" marR="51435" marT="0" marB="0" anchor="ctr"/>
                </a:tc>
                <a:tc>
                  <a:txBody>
                    <a:bodyPr/>
                    <a:lstStyle/>
                    <a:p>
                      <a:pPr algn="ctr">
                        <a:lnSpc>
                          <a:spcPct val="107000"/>
                        </a:lnSpc>
                        <a:spcAft>
                          <a:spcPts val="0"/>
                        </a:spcAft>
                      </a:pPr>
                      <a:r>
                        <a:rPr lang="en-US" sz="1500" dirty="0"/>
                        <a:t>8%</a:t>
                      </a:r>
                    </a:p>
                  </a:txBody>
                  <a:tcPr marL="0" marR="0" marT="0" marB="0" anchor="ctr"/>
                </a:tc>
                <a:extLst>
                  <a:ext uri="{0D108BD9-81ED-4DB2-BD59-A6C34878D82A}">
                    <a16:rowId xmlns="" xmlns:a16="http://schemas.microsoft.com/office/drawing/2014/main" val="1538111945"/>
                  </a:ext>
                </a:extLst>
              </a:tr>
              <a:tr h="501974">
                <a:tc>
                  <a:txBody>
                    <a:bodyPr/>
                    <a:lstStyle/>
                    <a:p>
                      <a:pPr>
                        <a:lnSpc>
                          <a:spcPct val="107000"/>
                        </a:lnSpc>
                        <a:spcAft>
                          <a:spcPts val="0"/>
                        </a:spcAft>
                      </a:pPr>
                      <a:r>
                        <a:rPr lang="en-US" sz="1500" dirty="0" smtClean="0"/>
                        <a:t>Feedback </a:t>
                      </a:r>
                      <a:r>
                        <a:rPr lang="en-US" sz="1500" dirty="0"/>
                        <a:t>directs you towards the most appropriate strategies for learning</a:t>
                      </a:r>
                    </a:p>
                  </a:txBody>
                  <a:tcPr marL="51435" marR="51435" marT="0" marB="0" anchor="ctr">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3.32</a:t>
                      </a:r>
                    </a:p>
                  </a:txBody>
                  <a:tcPr marL="51435" marR="51435" marT="0" marB="0" anchor="ctr">
                    <a:lnL w="12700" cap="flat" cmpd="sng" algn="ctr">
                      <a:solidFill>
                        <a:schemeClr val="accent1"/>
                      </a:solidFill>
                      <a:prstDash val="solid"/>
                      <a:round/>
                      <a:headEnd type="none" w="med" len="med"/>
                      <a:tailEnd type="none" w="med" len="med"/>
                    </a:lnL>
                  </a:tcPr>
                </a:tc>
                <a:tc>
                  <a:txBody>
                    <a:bodyPr/>
                    <a:lstStyle/>
                    <a:p>
                      <a:pPr algn="ctr">
                        <a:lnSpc>
                          <a:spcPct val="107000"/>
                        </a:lnSpc>
                        <a:spcAft>
                          <a:spcPts val="0"/>
                        </a:spcAft>
                      </a:pPr>
                      <a:r>
                        <a:rPr lang="en-US" sz="1500" dirty="0"/>
                        <a:t>2941</a:t>
                      </a:r>
                    </a:p>
                  </a:txBody>
                  <a:tcPr marL="51435" marR="51435" marT="0" marB="0" anchor="ctr">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3.76</a:t>
                      </a:r>
                    </a:p>
                  </a:txBody>
                  <a:tcPr marL="51435" marR="51435" marT="0" marB="0" anchor="ctr">
                    <a:lnL w="12700" cap="flat" cmpd="sng" algn="ctr">
                      <a:solidFill>
                        <a:schemeClr val="accent1"/>
                      </a:solidFill>
                      <a:prstDash val="solid"/>
                      <a:round/>
                      <a:headEnd type="none" w="med" len="med"/>
                      <a:tailEnd type="none" w="med" len="med"/>
                    </a:lnL>
                    <a:solidFill>
                      <a:schemeClr val="accent4">
                        <a:lumMod val="20000"/>
                        <a:lumOff val="80000"/>
                      </a:schemeClr>
                    </a:solidFill>
                  </a:tcPr>
                </a:tc>
                <a:tc>
                  <a:txBody>
                    <a:bodyPr/>
                    <a:lstStyle/>
                    <a:p>
                      <a:pPr algn="ctr">
                        <a:lnSpc>
                          <a:spcPct val="107000"/>
                        </a:lnSpc>
                        <a:spcAft>
                          <a:spcPts val="0"/>
                        </a:spcAft>
                      </a:pPr>
                      <a:r>
                        <a:rPr lang="en-US" sz="1500" dirty="0"/>
                        <a:t>304</a:t>
                      </a:r>
                    </a:p>
                  </a:txBody>
                  <a:tcPr marL="51435" marR="51435" marT="0" marB="0" anchor="ctr"/>
                </a:tc>
                <a:tc>
                  <a:txBody>
                    <a:bodyPr/>
                    <a:lstStyle/>
                    <a:p>
                      <a:pPr algn="ctr">
                        <a:lnSpc>
                          <a:spcPct val="107000"/>
                        </a:lnSpc>
                        <a:spcAft>
                          <a:spcPts val="0"/>
                        </a:spcAft>
                      </a:pPr>
                      <a:r>
                        <a:rPr lang="en-US" sz="1500" dirty="0"/>
                        <a:t>6%</a:t>
                      </a:r>
                    </a:p>
                  </a:txBody>
                  <a:tcPr marL="0" marR="0" marT="0" marB="0" anchor="ctr"/>
                </a:tc>
                <a:extLst>
                  <a:ext uri="{0D108BD9-81ED-4DB2-BD59-A6C34878D82A}">
                    <a16:rowId xmlns="" xmlns:a16="http://schemas.microsoft.com/office/drawing/2014/main" val="1224531077"/>
                  </a:ext>
                </a:extLst>
              </a:tr>
              <a:tr h="501974">
                <a:tc>
                  <a:txBody>
                    <a:bodyPr/>
                    <a:lstStyle/>
                    <a:p>
                      <a:pPr>
                        <a:lnSpc>
                          <a:spcPct val="107000"/>
                        </a:lnSpc>
                        <a:spcAft>
                          <a:spcPts val="0"/>
                        </a:spcAft>
                      </a:pPr>
                      <a:r>
                        <a:rPr lang="en-US" sz="1500" dirty="0" smtClean="0"/>
                        <a:t>Feedback </a:t>
                      </a:r>
                      <a:r>
                        <a:rPr lang="en-US" sz="1500" dirty="0"/>
                        <a:t>motivates you in your studies</a:t>
                      </a:r>
                    </a:p>
                  </a:txBody>
                  <a:tcPr marL="51435" marR="51435" marT="0" marB="0" anchor="ctr">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3.59</a:t>
                      </a:r>
                    </a:p>
                  </a:txBody>
                  <a:tcPr marL="51435" marR="51435" marT="0" marB="0" anchor="ctr">
                    <a:lnL w="12700" cap="flat" cmpd="sng" algn="ctr">
                      <a:solidFill>
                        <a:schemeClr val="accent1"/>
                      </a:solidFill>
                      <a:prstDash val="solid"/>
                      <a:round/>
                      <a:headEnd type="none" w="med" len="med"/>
                      <a:tailEnd type="none" w="med" len="med"/>
                    </a:lnL>
                  </a:tcPr>
                </a:tc>
                <a:tc>
                  <a:txBody>
                    <a:bodyPr/>
                    <a:lstStyle/>
                    <a:p>
                      <a:pPr algn="ctr">
                        <a:lnSpc>
                          <a:spcPct val="107000"/>
                        </a:lnSpc>
                        <a:spcAft>
                          <a:spcPts val="0"/>
                        </a:spcAft>
                      </a:pPr>
                      <a:r>
                        <a:rPr lang="en-US" sz="1500" dirty="0"/>
                        <a:t>2968</a:t>
                      </a:r>
                    </a:p>
                  </a:txBody>
                  <a:tcPr marL="51435" marR="51435" marT="0" marB="0" anchor="ctr">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3.72</a:t>
                      </a:r>
                    </a:p>
                  </a:txBody>
                  <a:tcPr marL="51435" marR="51435" marT="0" marB="0" anchor="ctr">
                    <a:lnL w="12700" cap="flat" cmpd="sng" algn="ctr">
                      <a:solidFill>
                        <a:schemeClr val="accent1"/>
                      </a:solidFill>
                      <a:prstDash val="solid"/>
                      <a:round/>
                      <a:headEnd type="none" w="med" len="med"/>
                      <a:tailEnd type="none" w="med" len="med"/>
                    </a:lnL>
                    <a:solidFill>
                      <a:schemeClr val="accent4">
                        <a:lumMod val="20000"/>
                        <a:lumOff val="80000"/>
                      </a:schemeClr>
                    </a:solidFill>
                  </a:tcPr>
                </a:tc>
                <a:tc>
                  <a:txBody>
                    <a:bodyPr/>
                    <a:lstStyle/>
                    <a:p>
                      <a:pPr algn="ctr">
                        <a:lnSpc>
                          <a:spcPct val="107000"/>
                        </a:lnSpc>
                        <a:spcAft>
                          <a:spcPts val="0"/>
                        </a:spcAft>
                      </a:pPr>
                      <a:r>
                        <a:rPr lang="en-US" sz="1500" dirty="0"/>
                        <a:t>218</a:t>
                      </a:r>
                    </a:p>
                  </a:txBody>
                  <a:tcPr marL="51435" marR="51435" marT="0" marB="0" anchor="ctr"/>
                </a:tc>
                <a:tc>
                  <a:txBody>
                    <a:bodyPr/>
                    <a:lstStyle/>
                    <a:p>
                      <a:pPr algn="ctr">
                        <a:lnSpc>
                          <a:spcPct val="107000"/>
                        </a:lnSpc>
                        <a:spcAft>
                          <a:spcPts val="0"/>
                        </a:spcAft>
                      </a:pPr>
                      <a:r>
                        <a:rPr lang="en-US" sz="1500" dirty="0"/>
                        <a:t>33%</a:t>
                      </a:r>
                    </a:p>
                  </a:txBody>
                  <a:tcPr marL="0" marR="0" marT="0" marB="0" anchor="ctr">
                    <a:solidFill>
                      <a:schemeClr val="accent4"/>
                    </a:solidFill>
                  </a:tcPr>
                </a:tc>
                <a:extLst>
                  <a:ext uri="{0D108BD9-81ED-4DB2-BD59-A6C34878D82A}">
                    <a16:rowId xmlns="" xmlns:a16="http://schemas.microsoft.com/office/drawing/2014/main" val="3386181400"/>
                  </a:ext>
                </a:extLst>
              </a:tr>
            </a:tbl>
          </a:graphicData>
        </a:graphic>
      </p:graphicFrame>
      <p:sp>
        <p:nvSpPr>
          <p:cNvPr id="2" name="TextBox 1"/>
          <p:cNvSpPr txBox="1"/>
          <p:nvPr/>
        </p:nvSpPr>
        <p:spPr>
          <a:xfrm>
            <a:off x="580292" y="3965331"/>
            <a:ext cx="4387361" cy="523220"/>
          </a:xfrm>
          <a:prstGeom prst="rect">
            <a:avLst/>
          </a:prstGeom>
          <a:noFill/>
        </p:spPr>
        <p:txBody>
          <a:bodyPr wrap="square" rtlCol="0">
            <a:spAutoFit/>
          </a:bodyPr>
          <a:lstStyle/>
          <a:p>
            <a:r>
              <a:rPr lang="en-US" sz="1400" dirty="0" smtClean="0"/>
              <a:t>1 = never</a:t>
            </a:r>
            <a:endParaRPr lang="en-US" sz="1400" dirty="0" smtClean="0"/>
          </a:p>
          <a:p>
            <a:r>
              <a:rPr lang="en-US" sz="1400" dirty="0" smtClean="0"/>
              <a:t>5 = always</a:t>
            </a:r>
            <a:endParaRPr lang="en-US" sz="1400" dirty="0"/>
          </a:p>
        </p:txBody>
      </p:sp>
    </p:spTree>
    <p:extLst>
      <p:ext uri="{BB962C8B-B14F-4D97-AF65-F5344CB8AC3E}">
        <p14:creationId xmlns:p14="http://schemas.microsoft.com/office/powerpoint/2010/main" val="3306677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76020" y="329345"/>
            <a:ext cx="7626096" cy="461665"/>
          </a:xfrm>
          <a:prstGeom prst="rect">
            <a:avLst/>
          </a:prstGeom>
          <a:noFill/>
        </p:spPr>
        <p:txBody>
          <a:bodyPr wrap="square" rtlCol="0">
            <a:spAutoFit/>
          </a:bodyPr>
          <a:lstStyle/>
          <a:p>
            <a:r>
              <a:rPr lang="en-AU" sz="2400" dirty="0"/>
              <a:t>Designs to close the loop</a:t>
            </a:r>
          </a:p>
        </p:txBody>
      </p:sp>
      <p:sp>
        <p:nvSpPr>
          <p:cNvPr id="3" name="TextBox 2"/>
          <p:cNvSpPr txBox="1"/>
          <p:nvPr/>
        </p:nvSpPr>
        <p:spPr>
          <a:xfrm>
            <a:off x="583441" y="800099"/>
            <a:ext cx="6282179" cy="1200329"/>
          </a:xfrm>
          <a:prstGeom prst="rect">
            <a:avLst/>
          </a:prstGeom>
          <a:noFill/>
        </p:spPr>
        <p:txBody>
          <a:bodyPr wrap="square" rtlCol="0">
            <a:spAutoFit/>
          </a:bodyPr>
          <a:lstStyle/>
          <a:p>
            <a:pPr marL="342900" indent="-342900">
              <a:buFont typeface="+mj-lt"/>
              <a:buAutoNum type="arabicPeriod"/>
            </a:pPr>
            <a:r>
              <a:rPr lang="en-AU" dirty="0">
                <a:solidFill>
                  <a:schemeClr val="accent4">
                    <a:lumMod val="60000"/>
                    <a:lumOff val="40000"/>
                  </a:schemeClr>
                </a:solidFill>
              </a:rPr>
              <a:t>Units are designed so that students are able to use the feedback </a:t>
            </a:r>
            <a:r>
              <a:rPr lang="en-AU" dirty="0"/>
              <a:t>they received in their next piece of assessed work.</a:t>
            </a:r>
          </a:p>
          <a:p>
            <a:pPr marL="342900" indent="-342900">
              <a:buFont typeface="+mj-lt"/>
              <a:buAutoNum type="arabicPeriod"/>
            </a:pPr>
            <a:r>
              <a:rPr lang="en-AU" dirty="0"/>
              <a:t>Teachers provide </a:t>
            </a:r>
            <a:r>
              <a:rPr lang="en-AU" dirty="0">
                <a:solidFill>
                  <a:schemeClr val="accent4">
                    <a:lumMod val="60000"/>
                    <a:lumOff val="40000"/>
                  </a:schemeClr>
                </a:solidFill>
              </a:rPr>
              <a:t>follow up tasks to enable you to apply </a:t>
            </a:r>
            <a:r>
              <a:rPr lang="en-AU" dirty="0"/>
              <a:t>what you have learned from an initial task</a:t>
            </a:r>
          </a:p>
        </p:txBody>
      </p:sp>
      <p:graphicFrame>
        <p:nvGraphicFramePr>
          <p:cNvPr id="5" name="Table 4"/>
          <p:cNvGraphicFramePr>
            <a:graphicFrameLocks noGrp="1"/>
          </p:cNvGraphicFramePr>
          <p:nvPr>
            <p:extLst>
              <p:ext uri="{D42A27DB-BD31-4B8C-83A1-F6EECF244321}">
                <p14:modId xmlns:p14="http://schemas.microsoft.com/office/powerpoint/2010/main" val="1708377006"/>
              </p:ext>
            </p:extLst>
          </p:nvPr>
        </p:nvGraphicFramePr>
        <p:xfrm>
          <a:off x="583442" y="876730"/>
          <a:ext cx="7886700" cy="2673000"/>
        </p:xfrm>
        <a:graphic>
          <a:graphicData uri="http://schemas.openxmlformats.org/drawingml/2006/table">
            <a:tbl>
              <a:tblPr firstRow="1" firstCol="1" bandRow="1">
                <a:tableStyleId>{B301B821-A1FF-4177-AEE7-76D212191A09}</a:tableStyleId>
              </a:tblPr>
              <a:tblGrid>
                <a:gridCol w="3395690">
                  <a:extLst>
                    <a:ext uri="{9D8B030D-6E8A-4147-A177-3AD203B41FA5}">
                      <a16:colId xmlns="" xmlns:a16="http://schemas.microsoft.com/office/drawing/2014/main" val="2653746698"/>
                    </a:ext>
                  </a:extLst>
                </a:gridCol>
                <a:gridCol w="898202">
                  <a:extLst>
                    <a:ext uri="{9D8B030D-6E8A-4147-A177-3AD203B41FA5}">
                      <a16:colId xmlns="" xmlns:a16="http://schemas.microsoft.com/office/drawing/2014/main" val="2710800363"/>
                    </a:ext>
                  </a:extLst>
                </a:gridCol>
                <a:gridCol w="898202">
                  <a:extLst>
                    <a:ext uri="{9D8B030D-6E8A-4147-A177-3AD203B41FA5}">
                      <a16:colId xmlns="" xmlns:a16="http://schemas.microsoft.com/office/drawing/2014/main" val="3553300694"/>
                    </a:ext>
                  </a:extLst>
                </a:gridCol>
                <a:gridCol w="898202">
                  <a:extLst>
                    <a:ext uri="{9D8B030D-6E8A-4147-A177-3AD203B41FA5}">
                      <a16:colId xmlns="" xmlns:a16="http://schemas.microsoft.com/office/drawing/2014/main" val="770633610"/>
                    </a:ext>
                  </a:extLst>
                </a:gridCol>
                <a:gridCol w="898202">
                  <a:extLst>
                    <a:ext uri="{9D8B030D-6E8A-4147-A177-3AD203B41FA5}">
                      <a16:colId xmlns="" xmlns:a16="http://schemas.microsoft.com/office/drawing/2014/main" val="72836707"/>
                    </a:ext>
                  </a:extLst>
                </a:gridCol>
                <a:gridCol w="898202">
                  <a:extLst>
                    <a:ext uri="{9D8B030D-6E8A-4147-A177-3AD203B41FA5}">
                      <a16:colId xmlns="" xmlns:a16="http://schemas.microsoft.com/office/drawing/2014/main" val="3980497446"/>
                    </a:ext>
                  </a:extLst>
                </a:gridCol>
              </a:tblGrid>
              <a:tr h="527415">
                <a:tc rowSpan="2">
                  <a:txBody>
                    <a:bodyPr/>
                    <a:lstStyle/>
                    <a:p>
                      <a:pPr>
                        <a:lnSpc>
                          <a:spcPct val="107000"/>
                        </a:lnSpc>
                        <a:spcAft>
                          <a:spcPts val="0"/>
                        </a:spcAft>
                      </a:pPr>
                      <a:r>
                        <a:rPr lang="en-US" sz="1500" dirty="0"/>
                        <a:t> </a:t>
                      </a:r>
                    </a:p>
                    <a:p>
                      <a:pPr>
                        <a:lnSpc>
                          <a:spcPct val="107000"/>
                        </a:lnSpc>
                        <a:spcAft>
                          <a:spcPts val="0"/>
                        </a:spcAft>
                      </a:pPr>
                      <a:r>
                        <a:rPr lang="en-US" sz="1500" dirty="0"/>
                        <a:t> </a:t>
                      </a:r>
                    </a:p>
                  </a:txBody>
                  <a:tcPr marL="51435" marR="51435" marT="0" marB="0"/>
                </a:tc>
                <a:tc gridSpan="2">
                  <a:txBody>
                    <a:bodyPr/>
                    <a:lstStyle/>
                    <a:p>
                      <a:pPr algn="ctr">
                        <a:lnSpc>
                          <a:spcPct val="107000"/>
                        </a:lnSpc>
                        <a:spcAft>
                          <a:spcPts val="0"/>
                        </a:spcAft>
                      </a:pPr>
                      <a:r>
                        <a:rPr lang="en-US" sz="1500" dirty="0"/>
                        <a:t>Undergraduates</a:t>
                      </a:r>
                    </a:p>
                    <a:p>
                      <a:pPr algn="ctr">
                        <a:lnSpc>
                          <a:spcPct val="107000"/>
                        </a:lnSpc>
                        <a:spcAft>
                          <a:spcPts val="0"/>
                        </a:spcAft>
                      </a:pPr>
                      <a:r>
                        <a:rPr lang="en-US" sz="1500" dirty="0"/>
                        <a:t>(N=3002)</a:t>
                      </a:r>
                    </a:p>
                  </a:txBody>
                  <a:tcPr marL="51435" marR="51435" marT="0" marB="0"/>
                </a:tc>
                <a:tc hMerge="1">
                  <a:txBody>
                    <a:bodyPr/>
                    <a:lstStyle/>
                    <a:p>
                      <a:endParaRPr lang="en-US"/>
                    </a:p>
                  </a:txBody>
                  <a:tcPr/>
                </a:tc>
                <a:tc gridSpan="3">
                  <a:txBody>
                    <a:bodyPr/>
                    <a:lstStyle/>
                    <a:p>
                      <a:pPr algn="ctr">
                        <a:lnSpc>
                          <a:spcPct val="107000"/>
                        </a:lnSpc>
                        <a:spcAft>
                          <a:spcPts val="0"/>
                        </a:spcAft>
                      </a:pPr>
                      <a:r>
                        <a:rPr lang="en-US" sz="1500" dirty="0"/>
                        <a:t>Staff with assessing responsibilities (n=323)</a:t>
                      </a:r>
                    </a:p>
                  </a:txBody>
                  <a:tcPr marL="51435" marR="51435" marT="0" marB="0"/>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459938565"/>
                  </a:ext>
                </a:extLst>
              </a:tr>
              <a:tr h="527415">
                <a:tc vMerge="1">
                  <a:txBody>
                    <a:bodyPr/>
                    <a:lstStyle/>
                    <a:p>
                      <a:pPr>
                        <a:lnSpc>
                          <a:spcPct val="107000"/>
                        </a:lnSpc>
                        <a:spcAft>
                          <a:spcPts val="0"/>
                        </a:spcAft>
                      </a:pPr>
                      <a:endParaRPr lang="en-US" dirty="0"/>
                    </a:p>
                  </a:txBody>
                  <a:tcPr marL="68580" marR="68580" marT="0" marB="0"/>
                </a:tc>
                <a:tc>
                  <a:txBody>
                    <a:bodyPr/>
                    <a:lstStyle/>
                    <a:p>
                      <a:pPr algn="ctr">
                        <a:lnSpc>
                          <a:spcPct val="107000"/>
                        </a:lnSpc>
                        <a:spcAft>
                          <a:spcPts val="0"/>
                        </a:spcAft>
                      </a:pPr>
                      <a:r>
                        <a:rPr lang="en-US" sz="1500" dirty="0"/>
                        <a:t>Mean </a:t>
                      </a:r>
                    </a:p>
                  </a:txBody>
                  <a:tcPr marL="51435" marR="51435" marT="0" marB="0">
                    <a:lnL w="12700" cap="flat" cmpd="sng" algn="ctr">
                      <a:solidFill>
                        <a:schemeClr val="accent1"/>
                      </a:solidFill>
                      <a:prstDash val="solid"/>
                      <a:round/>
                      <a:headEnd type="none" w="med" len="med"/>
                      <a:tailEnd type="none" w="med" len="med"/>
                    </a:lnL>
                  </a:tcPr>
                </a:tc>
                <a:tc>
                  <a:txBody>
                    <a:bodyPr/>
                    <a:lstStyle/>
                    <a:p>
                      <a:pPr algn="ctr">
                        <a:lnSpc>
                          <a:spcPct val="107000"/>
                        </a:lnSpc>
                        <a:spcAft>
                          <a:spcPts val="0"/>
                        </a:spcAft>
                      </a:pPr>
                      <a:r>
                        <a:rPr lang="en-US" sz="1500" dirty="0"/>
                        <a:t>n</a:t>
                      </a:r>
                    </a:p>
                  </a:txBody>
                  <a:tcPr marL="51435" marR="51435" marT="0" marB="0">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Mean</a:t>
                      </a:r>
                    </a:p>
                  </a:txBody>
                  <a:tcPr marL="51435" marR="51435" marT="0" marB="0">
                    <a:lnL w="12700" cap="flat" cmpd="sng" algn="ctr">
                      <a:solidFill>
                        <a:schemeClr val="accent1"/>
                      </a:solidFill>
                      <a:prstDash val="solid"/>
                      <a:round/>
                      <a:headEnd type="none" w="med" len="med"/>
                      <a:tailEnd type="none" w="med" len="med"/>
                    </a:lnL>
                  </a:tcPr>
                </a:tc>
                <a:tc>
                  <a:txBody>
                    <a:bodyPr/>
                    <a:lstStyle/>
                    <a:p>
                      <a:pPr algn="ctr">
                        <a:lnSpc>
                          <a:spcPct val="107000"/>
                        </a:lnSpc>
                        <a:spcAft>
                          <a:spcPts val="0"/>
                        </a:spcAft>
                      </a:pPr>
                      <a:r>
                        <a:rPr lang="en-US" sz="1500"/>
                        <a:t>n</a:t>
                      </a:r>
                    </a:p>
                  </a:txBody>
                  <a:tcPr marL="51435" marR="51435" marT="0" marB="0"/>
                </a:tc>
                <a:tc>
                  <a:txBody>
                    <a:bodyPr/>
                    <a:lstStyle/>
                    <a:p>
                      <a:pPr marL="39370" algn="ctr">
                        <a:lnSpc>
                          <a:spcPct val="107000"/>
                        </a:lnSpc>
                        <a:spcAft>
                          <a:spcPts val="0"/>
                        </a:spcAft>
                      </a:pPr>
                      <a:r>
                        <a:rPr lang="en-US" sz="1500" dirty="0"/>
                        <a:t>% not able to judge</a:t>
                      </a:r>
                    </a:p>
                  </a:txBody>
                  <a:tcPr marL="0" marR="0" marT="0" marB="0"/>
                </a:tc>
                <a:extLst>
                  <a:ext uri="{0D108BD9-81ED-4DB2-BD59-A6C34878D82A}">
                    <a16:rowId xmlns="" xmlns:a16="http://schemas.microsoft.com/office/drawing/2014/main" val="1793537521"/>
                  </a:ext>
                </a:extLst>
              </a:tr>
              <a:tr h="809085">
                <a:tc>
                  <a:txBody>
                    <a:bodyPr/>
                    <a:lstStyle/>
                    <a:p>
                      <a:pPr>
                        <a:lnSpc>
                          <a:spcPct val="107000"/>
                        </a:lnSpc>
                        <a:spcAft>
                          <a:spcPts val="0"/>
                        </a:spcAft>
                      </a:pPr>
                      <a:r>
                        <a:rPr lang="en-US" sz="1500" dirty="0" smtClean="0"/>
                        <a:t>Units </a:t>
                      </a:r>
                      <a:r>
                        <a:rPr lang="en-US" sz="1500" dirty="0"/>
                        <a:t>are designed so that students are able to use the feedback they received in their next </a:t>
                      </a:r>
                      <a:r>
                        <a:rPr lang="en-US" sz="1500" dirty="0" smtClean="0"/>
                        <a:t>assessed </a:t>
                      </a:r>
                      <a:r>
                        <a:rPr lang="en-US" sz="1500" dirty="0"/>
                        <a:t>work.</a:t>
                      </a:r>
                    </a:p>
                  </a:txBody>
                  <a:tcPr marL="51435" marR="51435" marT="0" marB="0" anchor="ctr">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3.37</a:t>
                      </a:r>
                    </a:p>
                  </a:txBody>
                  <a:tcPr marL="51435" marR="51435" marT="0" marB="0" anchor="ctr">
                    <a:lnL w="12700" cap="flat" cmpd="sng" algn="ctr">
                      <a:solidFill>
                        <a:schemeClr val="accent1"/>
                      </a:solidFill>
                      <a:prstDash val="solid"/>
                      <a:round/>
                      <a:headEnd type="none" w="med" len="med"/>
                      <a:tailEnd type="none" w="med" len="med"/>
                    </a:lnL>
                  </a:tcPr>
                </a:tc>
                <a:tc>
                  <a:txBody>
                    <a:bodyPr/>
                    <a:lstStyle/>
                    <a:p>
                      <a:pPr algn="ctr">
                        <a:lnSpc>
                          <a:spcPct val="107000"/>
                        </a:lnSpc>
                        <a:spcAft>
                          <a:spcPts val="0"/>
                        </a:spcAft>
                      </a:pPr>
                      <a:r>
                        <a:rPr lang="en-US" sz="1500"/>
                        <a:t>2955</a:t>
                      </a:r>
                    </a:p>
                  </a:txBody>
                  <a:tcPr marL="51435" marR="51435" marT="0" marB="0" anchor="ctr">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3.93</a:t>
                      </a:r>
                    </a:p>
                  </a:txBody>
                  <a:tcPr marL="51435" marR="51435" marT="0" marB="0" anchor="ctr">
                    <a:lnL w="12700" cap="flat" cmpd="sng" algn="ctr">
                      <a:solidFill>
                        <a:schemeClr val="accent1"/>
                      </a:solidFill>
                      <a:prstDash val="solid"/>
                      <a:round/>
                      <a:headEnd type="none" w="med" len="med"/>
                      <a:tailEnd type="none" w="med" len="med"/>
                    </a:lnL>
                    <a:solidFill>
                      <a:schemeClr val="accent4">
                        <a:lumMod val="20000"/>
                        <a:lumOff val="80000"/>
                      </a:schemeClr>
                    </a:solidFill>
                  </a:tcPr>
                </a:tc>
                <a:tc>
                  <a:txBody>
                    <a:bodyPr/>
                    <a:lstStyle/>
                    <a:p>
                      <a:pPr algn="ctr">
                        <a:lnSpc>
                          <a:spcPct val="107000"/>
                        </a:lnSpc>
                        <a:spcAft>
                          <a:spcPts val="0"/>
                        </a:spcAft>
                      </a:pPr>
                      <a:r>
                        <a:rPr lang="en-US" sz="1500"/>
                        <a:t>314</a:t>
                      </a:r>
                    </a:p>
                  </a:txBody>
                  <a:tcPr marL="51435" marR="51435" marT="0" marB="0" anchor="ctr"/>
                </a:tc>
                <a:tc>
                  <a:txBody>
                    <a:bodyPr/>
                    <a:lstStyle/>
                    <a:p>
                      <a:pPr algn="ctr">
                        <a:lnSpc>
                          <a:spcPct val="107000"/>
                        </a:lnSpc>
                        <a:spcAft>
                          <a:spcPts val="0"/>
                        </a:spcAft>
                      </a:pPr>
                      <a:r>
                        <a:rPr lang="en-US" sz="1500" dirty="0"/>
                        <a:t>3%</a:t>
                      </a:r>
                    </a:p>
                  </a:txBody>
                  <a:tcPr marL="0" marR="0" marT="0" marB="0" anchor="ctr"/>
                </a:tc>
                <a:extLst>
                  <a:ext uri="{0D108BD9-81ED-4DB2-BD59-A6C34878D82A}">
                    <a16:rowId xmlns="" xmlns:a16="http://schemas.microsoft.com/office/drawing/2014/main" val="948703562"/>
                  </a:ext>
                </a:extLst>
              </a:tr>
              <a:tr h="809085">
                <a:tc>
                  <a:txBody>
                    <a:bodyPr/>
                    <a:lstStyle/>
                    <a:p>
                      <a:pPr>
                        <a:lnSpc>
                          <a:spcPct val="107000"/>
                        </a:lnSpc>
                        <a:spcAft>
                          <a:spcPts val="0"/>
                        </a:spcAft>
                      </a:pPr>
                      <a:r>
                        <a:rPr lang="en-US" sz="1500" dirty="0" smtClean="0"/>
                        <a:t>Teachers </a:t>
                      </a:r>
                      <a:r>
                        <a:rPr lang="en-US" sz="1500" dirty="0"/>
                        <a:t>provide follow up tasks to enable you to apply what you have learned from an initial task</a:t>
                      </a:r>
                    </a:p>
                  </a:txBody>
                  <a:tcPr marL="51435" marR="51435" marT="0" marB="0" anchor="ctr">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2.79</a:t>
                      </a:r>
                    </a:p>
                  </a:txBody>
                  <a:tcPr marL="51435" marR="51435" marT="0" marB="0" anchor="ctr">
                    <a:lnL w="12700" cap="flat" cmpd="sng" algn="ctr">
                      <a:solidFill>
                        <a:schemeClr val="accent1"/>
                      </a:solidFill>
                      <a:prstDash val="solid"/>
                      <a:round/>
                      <a:headEnd type="none" w="med" len="med"/>
                      <a:tailEnd type="none" w="med" len="med"/>
                    </a:lnL>
                  </a:tcPr>
                </a:tc>
                <a:tc>
                  <a:txBody>
                    <a:bodyPr/>
                    <a:lstStyle/>
                    <a:p>
                      <a:pPr algn="ctr">
                        <a:lnSpc>
                          <a:spcPct val="107000"/>
                        </a:lnSpc>
                        <a:spcAft>
                          <a:spcPts val="0"/>
                        </a:spcAft>
                      </a:pPr>
                      <a:r>
                        <a:rPr lang="en-US" sz="1500" dirty="0"/>
                        <a:t>2928</a:t>
                      </a:r>
                    </a:p>
                  </a:txBody>
                  <a:tcPr marL="51435" marR="51435" marT="0" marB="0" anchor="ctr">
                    <a:lnR w="12700" cap="flat" cmpd="sng" algn="ctr">
                      <a:solidFill>
                        <a:schemeClr val="accent1"/>
                      </a:solidFill>
                      <a:prstDash val="solid"/>
                      <a:round/>
                      <a:headEnd type="none" w="med" len="med"/>
                      <a:tailEnd type="none" w="med" len="med"/>
                    </a:lnR>
                  </a:tcPr>
                </a:tc>
                <a:tc>
                  <a:txBody>
                    <a:bodyPr/>
                    <a:lstStyle/>
                    <a:p>
                      <a:pPr algn="ctr">
                        <a:lnSpc>
                          <a:spcPct val="107000"/>
                        </a:lnSpc>
                        <a:spcAft>
                          <a:spcPts val="0"/>
                        </a:spcAft>
                      </a:pPr>
                      <a:r>
                        <a:rPr lang="en-US" sz="1500" dirty="0"/>
                        <a:t>3.30</a:t>
                      </a:r>
                    </a:p>
                  </a:txBody>
                  <a:tcPr marL="51435" marR="51435" marT="0" marB="0" anchor="ctr">
                    <a:lnL w="12700" cap="flat" cmpd="sng" algn="ctr">
                      <a:solidFill>
                        <a:schemeClr val="accent1"/>
                      </a:solidFill>
                      <a:prstDash val="solid"/>
                      <a:round/>
                      <a:headEnd type="none" w="med" len="med"/>
                      <a:tailEnd type="none" w="med" len="med"/>
                    </a:lnL>
                    <a:solidFill>
                      <a:schemeClr val="accent4">
                        <a:lumMod val="20000"/>
                        <a:lumOff val="80000"/>
                      </a:schemeClr>
                    </a:solidFill>
                  </a:tcPr>
                </a:tc>
                <a:tc>
                  <a:txBody>
                    <a:bodyPr/>
                    <a:lstStyle/>
                    <a:p>
                      <a:pPr algn="ctr">
                        <a:lnSpc>
                          <a:spcPct val="107000"/>
                        </a:lnSpc>
                        <a:spcAft>
                          <a:spcPts val="0"/>
                        </a:spcAft>
                      </a:pPr>
                      <a:r>
                        <a:rPr lang="en-US" sz="1500" dirty="0"/>
                        <a:t>308</a:t>
                      </a:r>
                    </a:p>
                  </a:txBody>
                  <a:tcPr marL="51435" marR="51435" marT="0" marB="0" anchor="ctr"/>
                </a:tc>
                <a:tc>
                  <a:txBody>
                    <a:bodyPr/>
                    <a:lstStyle/>
                    <a:p>
                      <a:pPr algn="ctr">
                        <a:lnSpc>
                          <a:spcPct val="107000"/>
                        </a:lnSpc>
                        <a:spcAft>
                          <a:spcPts val="0"/>
                        </a:spcAft>
                      </a:pPr>
                      <a:r>
                        <a:rPr lang="en-US" sz="1500" dirty="0"/>
                        <a:t>5%</a:t>
                      </a:r>
                    </a:p>
                  </a:txBody>
                  <a:tcPr marL="0" marR="0" marT="0" marB="0" anchor="ctr"/>
                </a:tc>
                <a:extLst>
                  <a:ext uri="{0D108BD9-81ED-4DB2-BD59-A6C34878D82A}">
                    <a16:rowId xmlns="" xmlns:a16="http://schemas.microsoft.com/office/drawing/2014/main" val="3373397413"/>
                  </a:ext>
                </a:extLst>
              </a:tr>
            </a:tbl>
          </a:graphicData>
        </a:graphic>
      </p:graphicFrame>
      <p:sp>
        <p:nvSpPr>
          <p:cNvPr id="7" name="TextBox 6"/>
          <p:cNvSpPr txBox="1"/>
          <p:nvPr/>
        </p:nvSpPr>
        <p:spPr>
          <a:xfrm>
            <a:off x="580292" y="3700155"/>
            <a:ext cx="4387361" cy="523220"/>
          </a:xfrm>
          <a:prstGeom prst="rect">
            <a:avLst/>
          </a:prstGeom>
          <a:noFill/>
        </p:spPr>
        <p:txBody>
          <a:bodyPr wrap="square" rtlCol="0">
            <a:spAutoFit/>
          </a:bodyPr>
          <a:lstStyle/>
          <a:p>
            <a:r>
              <a:rPr lang="en-US" sz="1400" dirty="0" smtClean="0"/>
              <a:t>1 = never</a:t>
            </a:r>
            <a:endParaRPr lang="en-US" sz="1400" dirty="0" smtClean="0"/>
          </a:p>
          <a:p>
            <a:r>
              <a:rPr lang="en-US" sz="1400" dirty="0" smtClean="0"/>
              <a:t>5 = always</a:t>
            </a:r>
            <a:endParaRPr lang="en-US" sz="1400" dirty="0"/>
          </a:p>
        </p:txBody>
      </p:sp>
    </p:spTree>
    <p:extLst>
      <p:ext uri="{BB962C8B-B14F-4D97-AF65-F5344CB8AC3E}">
        <p14:creationId xmlns:p14="http://schemas.microsoft.com/office/powerpoint/2010/main" val="10935013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118" y="451398"/>
            <a:ext cx="7886700" cy="994172"/>
          </a:xfrm>
        </p:spPr>
        <p:txBody>
          <a:bodyPr/>
          <a:lstStyle/>
          <a:p>
            <a:r>
              <a:rPr lang="en-US" dirty="0" smtClean="0"/>
              <a:t>Activity: your context</a:t>
            </a:r>
            <a:endParaRPr lang="en-US" dirty="0"/>
          </a:p>
        </p:txBody>
      </p:sp>
      <p:sp>
        <p:nvSpPr>
          <p:cNvPr id="3" name="Content Placeholder 2"/>
          <p:cNvSpPr>
            <a:spLocks noGrp="1"/>
          </p:cNvSpPr>
          <p:nvPr>
            <p:ph idx="1"/>
          </p:nvPr>
        </p:nvSpPr>
        <p:spPr>
          <a:xfrm>
            <a:off x="628650" y="1919635"/>
            <a:ext cx="7886700" cy="2075317"/>
          </a:xfrm>
        </p:spPr>
        <p:txBody>
          <a:bodyPr/>
          <a:lstStyle/>
          <a:p>
            <a:r>
              <a:rPr lang="en-US" dirty="0" smtClean="0"/>
              <a:t>What do you do well when it comes to feedback in your context? (share with partner)</a:t>
            </a:r>
          </a:p>
          <a:p>
            <a:endParaRPr lang="en-US" dirty="0" smtClean="0"/>
          </a:p>
          <a:p>
            <a:r>
              <a:rPr lang="en-US" dirty="0" smtClean="0"/>
              <a:t>What enables it to work well? (one feature per post it note, each table to cluster notes into themes)</a:t>
            </a:r>
            <a:endParaRPr lang="en-US" dirty="0"/>
          </a:p>
        </p:txBody>
      </p:sp>
    </p:spTree>
    <p:extLst>
      <p:ext uri="{BB962C8B-B14F-4D97-AF65-F5344CB8AC3E}">
        <p14:creationId xmlns:p14="http://schemas.microsoft.com/office/powerpoint/2010/main" val="8481502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197" y="273844"/>
            <a:ext cx="7886700" cy="994172"/>
          </a:xfrm>
        </p:spPr>
        <p:txBody>
          <a:bodyPr/>
          <a:lstStyle/>
          <a:p>
            <a:r>
              <a:rPr lang="en-US" dirty="0" smtClean="0"/>
              <a:t>Cases of effective feedback</a:t>
            </a:r>
            <a:endParaRPr lang="en-US" dirty="0"/>
          </a:p>
        </p:txBody>
      </p:sp>
      <p:sp>
        <p:nvSpPr>
          <p:cNvPr id="3" name="Content Placeholder 2"/>
          <p:cNvSpPr>
            <a:spLocks noGrp="1"/>
          </p:cNvSpPr>
          <p:nvPr>
            <p:ph sz="half" idx="1"/>
          </p:nvPr>
        </p:nvSpPr>
        <p:spPr>
          <a:xfrm>
            <a:off x="513240" y="1278952"/>
            <a:ext cx="3886200" cy="3263504"/>
          </a:xfrm>
        </p:spPr>
        <p:txBody>
          <a:bodyPr>
            <a:normAutofit fontScale="92500"/>
          </a:bodyPr>
          <a:lstStyle/>
          <a:p>
            <a:r>
              <a:rPr lang="en-US" dirty="0" smtClean="0"/>
              <a:t>Surveys and focus groups with educators and students identified cases where feedback was working well</a:t>
            </a:r>
          </a:p>
          <a:p>
            <a:r>
              <a:rPr lang="en-US" dirty="0" smtClean="0"/>
              <a:t>In-depth interviews with multiple teaching staff and students to understand what is working well and why</a:t>
            </a:r>
          </a:p>
          <a:p>
            <a:r>
              <a:rPr lang="en-US" dirty="0" smtClean="0"/>
              <a:t>Cases are useful exemplars of effective feedback – but also the lessons learnt in enabling feedback</a:t>
            </a:r>
          </a:p>
        </p:txBody>
      </p:sp>
      <p:pic>
        <p:nvPicPr>
          <p:cNvPr id="5" name="Content Placeholder 4">
            <a:hlinkClick r:id="rId3"/>
          </p:cNvPr>
          <p:cNvPicPr>
            <a:picLocks noGrp="1" noChangeAspect="1"/>
          </p:cNvPicPr>
          <p:nvPr>
            <p:ph sz="half" idx="2"/>
          </p:nvPr>
        </p:nvPicPr>
        <p:blipFill>
          <a:blip r:embed="rId4" cstate="screen">
            <a:extLst>
              <a:ext uri="{28A0092B-C50C-407E-A947-70E740481C1C}">
                <a14:useLocalDpi xmlns:a14="http://schemas.microsoft.com/office/drawing/2010/main"/>
              </a:ext>
            </a:extLst>
          </a:blip>
          <a:stretch>
            <a:fillRect/>
          </a:stretch>
        </p:blipFill>
        <p:spPr>
          <a:xfrm>
            <a:off x="4658597" y="1268016"/>
            <a:ext cx="3830633" cy="3262312"/>
          </a:xfrm>
          <a:prstGeom prst="rect">
            <a:avLst/>
          </a:prstGeom>
        </p:spPr>
      </p:pic>
    </p:spTree>
    <p:extLst>
      <p:ext uri="{BB962C8B-B14F-4D97-AF65-F5344CB8AC3E}">
        <p14:creationId xmlns:p14="http://schemas.microsoft.com/office/powerpoint/2010/main" val="5433887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330" y="1904524"/>
            <a:ext cx="4057650" cy="994172"/>
          </a:xfrm>
        </p:spPr>
        <p:txBody>
          <a:bodyPr/>
          <a:lstStyle/>
          <a:p>
            <a:r>
              <a:rPr lang="en-US" b="1" dirty="0" smtClean="0"/>
              <a:t>Break for refreshment</a:t>
            </a:r>
            <a:endParaRPr lang="en-US" b="1" dirty="0"/>
          </a:p>
        </p:txBody>
      </p:sp>
    </p:spTree>
    <p:extLst>
      <p:ext uri="{BB962C8B-B14F-4D97-AF65-F5344CB8AC3E}">
        <p14:creationId xmlns:p14="http://schemas.microsoft.com/office/powerpoint/2010/main" val="15633211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164" y="313382"/>
            <a:ext cx="7886700" cy="994172"/>
          </a:xfrm>
        </p:spPr>
        <p:txBody>
          <a:bodyPr>
            <a:normAutofit fontScale="90000"/>
          </a:bodyPr>
          <a:lstStyle/>
          <a:p>
            <a:r>
              <a:rPr lang="en-US" dirty="0" smtClean="0"/>
              <a:t>Framework: What enables successful feedback?</a:t>
            </a:r>
            <a:endParaRPr lang="en-US" dirty="0"/>
          </a:p>
        </p:txBody>
      </p:sp>
      <p:sp>
        <p:nvSpPr>
          <p:cNvPr id="3" name="Content Placeholder 2"/>
          <p:cNvSpPr>
            <a:spLocks noGrp="1"/>
          </p:cNvSpPr>
          <p:nvPr>
            <p:ph idx="1"/>
          </p:nvPr>
        </p:nvSpPr>
        <p:spPr>
          <a:xfrm>
            <a:off x="424464" y="1513999"/>
            <a:ext cx="7886700" cy="2463641"/>
          </a:xfrm>
        </p:spPr>
        <p:txBody>
          <a:bodyPr/>
          <a:lstStyle/>
          <a:p>
            <a:r>
              <a:rPr lang="en-AU" dirty="0" smtClean="0"/>
              <a:t>We analysed our cases to identify the conditions that enabled successful feedback</a:t>
            </a:r>
          </a:p>
          <a:p>
            <a:r>
              <a:rPr lang="en-AU" dirty="0" smtClean="0"/>
              <a:t>Twelve conditions emerged as enablers across multiple cases, which we have clustered into three key themes</a:t>
            </a:r>
          </a:p>
          <a:p>
            <a:endParaRPr lang="en-AU" dirty="0" smtClean="0"/>
          </a:p>
          <a:p>
            <a:r>
              <a:rPr lang="en-AU" dirty="0" smtClean="0"/>
              <a:t>We will discuss the conditions and relate these to your own experiences</a:t>
            </a:r>
            <a:endParaRPr lang="en-AU" dirty="0" smtClean="0"/>
          </a:p>
        </p:txBody>
      </p:sp>
    </p:spTree>
    <p:extLst>
      <p:ext uri="{BB962C8B-B14F-4D97-AF65-F5344CB8AC3E}">
        <p14:creationId xmlns:p14="http://schemas.microsoft.com/office/powerpoint/2010/main" val="14943597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890" y="265748"/>
            <a:ext cx="7886700" cy="994172"/>
          </a:xfrm>
        </p:spPr>
        <p:txBody>
          <a:bodyPr/>
          <a:lstStyle/>
          <a:p>
            <a:r>
              <a:rPr lang="en-US" dirty="0"/>
              <a:t>The Feedback for Learning framework</a:t>
            </a:r>
            <a:endParaRPr lang="en-AU" dirty="0"/>
          </a:p>
        </p:txBody>
      </p:sp>
      <p:sp>
        <p:nvSpPr>
          <p:cNvPr id="3" name="Content Placeholder 2"/>
          <p:cNvSpPr>
            <a:spLocks noGrp="1"/>
          </p:cNvSpPr>
          <p:nvPr>
            <p:ph idx="1"/>
          </p:nvPr>
        </p:nvSpPr>
        <p:spPr>
          <a:xfrm>
            <a:off x="468630" y="1521619"/>
            <a:ext cx="7886700" cy="2501741"/>
          </a:xfrm>
        </p:spPr>
        <p:txBody>
          <a:bodyPr/>
          <a:lstStyle/>
          <a:p>
            <a:pPr marL="457200" indent="-457200">
              <a:buFont typeface="+mj-lt"/>
              <a:buAutoNum type="arabicPeriod"/>
            </a:pPr>
            <a:r>
              <a:rPr lang="en-US" dirty="0" smtClean="0"/>
              <a:t>Watch </a:t>
            </a:r>
            <a:r>
              <a:rPr lang="en-US" dirty="0"/>
              <a:t>for a category (with its underpinning conditions) you would like to explore when it comes to thinking about feedback in your own institution. </a:t>
            </a:r>
            <a:endParaRPr lang="en-US" dirty="0" smtClean="0"/>
          </a:p>
          <a:p>
            <a:pPr marL="457200" indent="-457200">
              <a:buFont typeface="+mj-lt"/>
              <a:buAutoNum type="arabicPeriod"/>
            </a:pPr>
            <a:endParaRPr lang="en-US" dirty="0"/>
          </a:p>
          <a:p>
            <a:pPr marL="457200" indent="-457200">
              <a:buFont typeface="+mj-lt"/>
              <a:buAutoNum type="arabicPeriod"/>
            </a:pPr>
            <a:r>
              <a:rPr lang="en-US" dirty="0" smtClean="0"/>
              <a:t>Next </a:t>
            </a:r>
            <a:r>
              <a:rPr lang="en-US" dirty="0"/>
              <a:t>to each condition, provide a rating </a:t>
            </a:r>
            <a:r>
              <a:rPr lang="en-US" dirty="0" smtClean="0"/>
              <a:t>(</a:t>
            </a:r>
            <a:r>
              <a:rPr lang="en-US" dirty="0" smtClean="0"/>
              <a:t>high, medium, </a:t>
            </a:r>
            <a:r>
              <a:rPr lang="en-US" dirty="0"/>
              <a:t>low) to reflect how important you think this condition is for promoting good feedback in your institution.</a:t>
            </a:r>
          </a:p>
          <a:p>
            <a:endParaRPr lang="en-AU" dirty="0"/>
          </a:p>
        </p:txBody>
      </p:sp>
    </p:spTree>
    <p:extLst>
      <p:ext uri="{BB962C8B-B14F-4D97-AF65-F5344CB8AC3E}">
        <p14:creationId xmlns:p14="http://schemas.microsoft.com/office/powerpoint/2010/main" val="31447012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4889" y="134672"/>
            <a:ext cx="7886700" cy="868521"/>
          </a:xfrm>
        </p:spPr>
        <p:txBody>
          <a:bodyPr/>
          <a:lstStyle/>
          <a:p>
            <a:r>
              <a:rPr lang="en-US" dirty="0" smtClean="0"/>
              <a:t>The Feedback for </a:t>
            </a:r>
            <a:r>
              <a:rPr lang="en-US" dirty="0"/>
              <a:t>L</a:t>
            </a:r>
            <a:r>
              <a:rPr lang="en-US" dirty="0" smtClean="0"/>
              <a:t>earning framework</a:t>
            </a:r>
            <a:endParaRPr lang="en-US" dirty="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94840" y="891779"/>
            <a:ext cx="3954320" cy="3633866"/>
          </a:xfrm>
        </p:spPr>
      </p:pic>
    </p:spTree>
    <p:extLst>
      <p:ext uri="{BB962C8B-B14F-4D97-AF65-F5344CB8AC3E}">
        <p14:creationId xmlns:p14="http://schemas.microsoft.com/office/powerpoint/2010/main" val="6716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809" y="373683"/>
            <a:ext cx="7886700" cy="994172"/>
          </a:xfrm>
        </p:spPr>
        <p:txBody>
          <a:bodyPr/>
          <a:lstStyle/>
          <a:p>
            <a:r>
              <a:rPr lang="en-US" dirty="0" smtClean="0"/>
              <a:t>Capacity: feedback is successful when…</a:t>
            </a:r>
            <a:endParaRPr lang="en-US" dirty="0"/>
          </a:p>
        </p:txBody>
      </p:sp>
      <p:sp>
        <p:nvSpPr>
          <p:cNvPr id="3" name="Content Placeholder 2"/>
          <p:cNvSpPr>
            <a:spLocks noGrp="1"/>
          </p:cNvSpPr>
          <p:nvPr>
            <p:ph idx="1"/>
          </p:nvPr>
        </p:nvSpPr>
        <p:spPr>
          <a:xfrm>
            <a:off x="628650" y="1769010"/>
            <a:ext cx="7886700" cy="1880970"/>
          </a:xfrm>
        </p:spPr>
        <p:txBody>
          <a:bodyPr/>
          <a:lstStyle/>
          <a:p>
            <a:pPr marL="457200" indent="-457200">
              <a:buFont typeface="+mj-lt"/>
              <a:buAutoNum type="arabicPeriod"/>
            </a:pPr>
            <a:r>
              <a:rPr lang="en-AU" dirty="0" smtClean="0"/>
              <a:t>Learners and educators understand and value feedback</a:t>
            </a:r>
            <a:endParaRPr lang="en-GB" dirty="0" smtClean="0"/>
          </a:p>
          <a:p>
            <a:pPr marL="457200" indent="-457200">
              <a:buFont typeface="+mj-lt"/>
              <a:buAutoNum type="arabicPeriod"/>
            </a:pPr>
            <a:r>
              <a:rPr lang="en-AU" dirty="0" smtClean="0"/>
              <a:t>Learners are active in the feedback process</a:t>
            </a:r>
            <a:endParaRPr lang="en-GB" dirty="0" smtClean="0"/>
          </a:p>
          <a:p>
            <a:pPr marL="457200" indent="-457200">
              <a:buFont typeface="+mj-lt"/>
              <a:buAutoNum type="arabicPeriod"/>
            </a:pPr>
            <a:r>
              <a:rPr lang="en-AU" dirty="0" smtClean="0"/>
              <a:t>Educators </a:t>
            </a:r>
            <a:r>
              <a:rPr lang="en-AU" dirty="0" smtClean="0"/>
              <a:t>seek and use evidence to plan and judge effectiveness</a:t>
            </a:r>
            <a:endParaRPr lang="en-GB" dirty="0" smtClean="0"/>
          </a:p>
          <a:p>
            <a:pPr marL="457200" indent="-457200">
              <a:buFont typeface="+mj-lt"/>
              <a:buAutoNum type="arabicPeriod"/>
            </a:pPr>
            <a:r>
              <a:rPr lang="en-AU" dirty="0" smtClean="0"/>
              <a:t>Learners and educators have access to appropriate space and technology</a:t>
            </a:r>
            <a:endParaRPr lang="en-GB" dirty="0" smtClean="0"/>
          </a:p>
          <a:p>
            <a:endParaRPr lang="en-US" dirty="0"/>
          </a:p>
        </p:txBody>
      </p:sp>
    </p:spTree>
    <p:extLst>
      <p:ext uri="{BB962C8B-B14F-4D97-AF65-F5344CB8AC3E}">
        <p14:creationId xmlns:p14="http://schemas.microsoft.com/office/powerpoint/2010/main" val="16653422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50" y="380378"/>
            <a:ext cx="7886700" cy="994172"/>
          </a:xfrm>
        </p:spPr>
        <p:txBody>
          <a:bodyPr/>
          <a:lstStyle/>
          <a:p>
            <a:r>
              <a:rPr lang="en-US" dirty="0" smtClean="0"/>
              <a:t>Designs: feedback is successful when…</a:t>
            </a:r>
            <a:endParaRPr lang="en-US" dirty="0"/>
          </a:p>
        </p:txBody>
      </p:sp>
      <p:sp>
        <p:nvSpPr>
          <p:cNvPr id="3" name="Content Placeholder 2"/>
          <p:cNvSpPr>
            <a:spLocks noGrp="1"/>
          </p:cNvSpPr>
          <p:nvPr>
            <p:ph idx="1"/>
          </p:nvPr>
        </p:nvSpPr>
        <p:spPr>
          <a:xfrm>
            <a:off x="628650" y="1771438"/>
            <a:ext cx="7886700" cy="1680422"/>
          </a:xfrm>
        </p:spPr>
        <p:txBody>
          <a:bodyPr/>
          <a:lstStyle/>
          <a:p>
            <a:pPr marL="457200" indent="-457200">
              <a:buFont typeface="+mj-lt"/>
              <a:buAutoNum type="arabicPeriod" startAt="5"/>
            </a:pPr>
            <a:r>
              <a:rPr lang="en-AU" dirty="0" smtClean="0"/>
              <a:t>Information provided is usable and learners know how to use it</a:t>
            </a:r>
            <a:endParaRPr lang="en-GB" dirty="0" smtClean="0"/>
          </a:p>
          <a:p>
            <a:pPr marL="457200" indent="-457200">
              <a:buFont typeface="+mj-lt"/>
              <a:buAutoNum type="arabicPeriod" startAt="5"/>
            </a:pPr>
            <a:r>
              <a:rPr lang="en-AU" dirty="0" smtClean="0"/>
              <a:t>It is tailored to meet the different needs of learners</a:t>
            </a:r>
            <a:endParaRPr lang="en-GB" dirty="0"/>
          </a:p>
          <a:p>
            <a:pPr marL="457200" indent="-457200">
              <a:buFont typeface="+mj-lt"/>
              <a:buAutoNum type="arabicPeriod" startAt="5"/>
            </a:pPr>
            <a:r>
              <a:rPr lang="en-AU" dirty="0" smtClean="0"/>
              <a:t>A variety of sources and modes are used as appropriate</a:t>
            </a:r>
            <a:endParaRPr lang="en-US" dirty="0"/>
          </a:p>
          <a:p>
            <a:pPr marL="457200" indent="-457200">
              <a:buFont typeface="+mj-lt"/>
              <a:buAutoNum type="arabicPeriod" startAt="5"/>
            </a:pPr>
            <a:r>
              <a:rPr lang="en-US" dirty="0" smtClean="0"/>
              <a:t>Learning outcomes of multiple tasks are aligned</a:t>
            </a:r>
            <a:endParaRPr lang="en-GB" dirty="0" smtClean="0"/>
          </a:p>
        </p:txBody>
      </p:sp>
    </p:spTree>
    <p:extLst>
      <p:ext uri="{BB962C8B-B14F-4D97-AF65-F5344CB8AC3E}">
        <p14:creationId xmlns:p14="http://schemas.microsoft.com/office/powerpoint/2010/main" val="18000334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811" y="380379"/>
            <a:ext cx="7886700" cy="994172"/>
          </a:xfrm>
        </p:spPr>
        <p:txBody>
          <a:bodyPr/>
          <a:lstStyle/>
          <a:p>
            <a:r>
              <a:rPr lang="en-US" dirty="0" smtClean="0"/>
              <a:t>Culture: feedback is successful when…</a:t>
            </a:r>
            <a:endParaRPr lang="en-US" dirty="0"/>
          </a:p>
        </p:txBody>
      </p:sp>
      <p:sp>
        <p:nvSpPr>
          <p:cNvPr id="3" name="Content Placeholder 2"/>
          <p:cNvSpPr>
            <a:spLocks noGrp="1"/>
          </p:cNvSpPr>
          <p:nvPr>
            <p:ph idx="1"/>
          </p:nvPr>
        </p:nvSpPr>
        <p:spPr>
          <a:xfrm>
            <a:off x="628650" y="1769010"/>
            <a:ext cx="8050530" cy="1844498"/>
          </a:xfrm>
        </p:spPr>
        <p:txBody>
          <a:bodyPr/>
          <a:lstStyle/>
          <a:p>
            <a:pPr marL="457200" indent="-457200">
              <a:buFont typeface="+mj-lt"/>
              <a:buAutoNum type="arabicPeriod" startAt="9"/>
            </a:pPr>
            <a:r>
              <a:rPr lang="en-AU" dirty="0" smtClean="0"/>
              <a:t>It is a valued and visible enterprise at all levels</a:t>
            </a:r>
            <a:endParaRPr lang="en-GB" dirty="0" smtClean="0"/>
          </a:p>
          <a:p>
            <a:pPr marL="457200" indent="-457200">
              <a:buFont typeface="+mj-lt"/>
              <a:buAutoNum type="arabicPeriod" startAt="9"/>
            </a:pPr>
            <a:r>
              <a:rPr lang="en-AU" dirty="0" smtClean="0"/>
              <a:t>There are processes in place to ensure consistency and quality</a:t>
            </a:r>
            <a:endParaRPr lang="en-GB" dirty="0" smtClean="0"/>
          </a:p>
          <a:p>
            <a:pPr marL="457200" indent="-457200">
              <a:buFont typeface="+mj-lt"/>
              <a:buAutoNum type="arabicPeriod" startAt="9"/>
            </a:pPr>
            <a:r>
              <a:rPr lang="en-AU" dirty="0" smtClean="0"/>
              <a:t>Leaders and educators ensure continuity of vision and commitment</a:t>
            </a:r>
          </a:p>
          <a:p>
            <a:pPr marL="457200" indent="-457200">
              <a:buFont typeface="+mj-lt"/>
              <a:buAutoNum type="arabicPeriod" startAt="9"/>
            </a:pPr>
            <a:r>
              <a:rPr lang="en-AU" dirty="0" smtClean="0"/>
              <a:t>Educators have flexibility to deploy resources to best effect</a:t>
            </a:r>
            <a:endParaRPr lang="en-GB" dirty="0" smtClean="0"/>
          </a:p>
        </p:txBody>
      </p:sp>
    </p:spTree>
    <p:extLst>
      <p:ext uri="{BB962C8B-B14F-4D97-AF65-F5344CB8AC3E}">
        <p14:creationId xmlns:p14="http://schemas.microsoft.com/office/powerpoint/2010/main" val="18985639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10" y="273844"/>
            <a:ext cx="7886700" cy="994172"/>
          </a:xfrm>
        </p:spPr>
        <p:txBody>
          <a:bodyPr/>
          <a:lstStyle/>
          <a:p>
            <a:r>
              <a:rPr lang="en-AU" dirty="0" smtClean="0"/>
              <a:t>Activity: the framework in your context</a:t>
            </a:r>
            <a:endParaRPr lang="en-AU" dirty="0"/>
          </a:p>
        </p:txBody>
      </p:sp>
      <p:sp>
        <p:nvSpPr>
          <p:cNvPr id="3" name="Content Placeholder 2"/>
          <p:cNvSpPr>
            <a:spLocks noGrp="1"/>
          </p:cNvSpPr>
          <p:nvPr>
            <p:ph idx="1"/>
          </p:nvPr>
        </p:nvSpPr>
        <p:spPr>
          <a:xfrm>
            <a:off x="537211" y="1201275"/>
            <a:ext cx="2887900" cy="3036862"/>
          </a:xfrm>
        </p:spPr>
        <p:txBody>
          <a:bodyPr>
            <a:normAutofit fontScale="92500" lnSpcReduction="20000"/>
          </a:bodyPr>
          <a:lstStyle/>
          <a:p>
            <a:pPr marL="0" indent="0">
              <a:buNone/>
            </a:pPr>
            <a:r>
              <a:rPr lang="en-AU" b="1" dirty="0" smtClean="0"/>
              <a:t>Each table to </a:t>
            </a:r>
            <a:r>
              <a:rPr lang="en-AU" b="1" dirty="0"/>
              <a:t>c</a:t>
            </a:r>
            <a:r>
              <a:rPr lang="en-AU" b="1" dirty="0" smtClean="0"/>
              <a:t>hoose a category</a:t>
            </a:r>
            <a:r>
              <a:rPr lang="en-AU" dirty="0" smtClean="0"/>
              <a:t> to explore in relation to your context. </a:t>
            </a:r>
            <a:r>
              <a:rPr lang="en-AU" dirty="0"/>
              <a:t/>
            </a:r>
            <a:br>
              <a:rPr lang="en-AU" dirty="0"/>
            </a:br>
            <a:endParaRPr lang="en-AU" dirty="0" smtClean="0"/>
          </a:p>
          <a:p>
            <a:pPr marL="0" indent="0">
              <a:buNone/>
            </a:pPr>
            <a:r>
              <a:rPr lang="en-AU" dirty="0" smtClean="0"/>
              <a:t>Task 1: each </a:t>
            </a:r>
            <a:r>
              <a:rPr lang="en-AU" dirty="0" smtClean="0"/>
              <a:t>person</a:t>
            </a:r>
            <a:br>
              <a:rPr lang="en-AU" dirty="0" smtClean="0"/>
            </a:br>
            <a:r>
              <a:rPr lang="en-AU" dirty="0" smtClean="0"/>
              <a:t>	</a:t>
            </a:r>
            <a:r>
              <a:rPr lang="en-AU" sz="1400" dirty="0" smtClean="0"/>
              <a:t>(Two </a:t>
            </a:r>
            <a:r>
              <a:rPr lang="en-AU" sz="1400" dirty="0" smtClean="0"/>
              <a:t>post-it notes)</a:t>
            </a:r>
            <a:endParaRPr lang="en-AU" dirty="0" smtClean="0"/>
          </a:p>
          <a:p>
            <a:r>
              <a:rPr lang="en-AU" dirty="0" smtClean="0"/>
              <a:t>Identify one condition that is well represented or working well in your </a:t>
            </a:r>
            <a:r>
              <a:rPr lang="en-AU" dirty="0" smtClean="0"/>
              <a:t>workplace context</a:t>
            </a:r>
            <a:endParaRPr lang="en-AU" dirty="0"/>
          </a:p>
          <a:p>
            <a:r>
              <a:rPr lang="en-AU" dirty="0" smtClean="0"/>
              <a:t>Identify one condition you find problematic in your context</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6550" y="1161758"/>
            <a:ext cx="5319602" cy="3115896"/>
          </a:xfrm>
          <a:prstGeom prst="rect">
            <a:avLst/>
          </a:prstGeom>
        </p:spPr>
      </p:pic>
    </p:spTree>
    <p:extLst>
      <p:ext uri="{BB962C8B-B14F-4D97-AF65-F5344CB8AC3E}">
        <p14:creationId xmlns:p14="http://schemas.microsoft.com/office/powerpoint/2010/main" val="5998756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9565" y="1242507"/>
            <a:ext cx="3127931" cy="2954565"/>
          </a:xfrm>
        </p:spPr>
        <p:txBody>
          <a:bodyPr>
            <a:normAutofit lnSpcReduction="10000"/>
          </a:bodyPr>
          <a:lstStyle/>
          <a:p>
            <a:pPr marL="0" indent="0">
              <a:buNone/>
            </a:pPr>
            <a:r>
              <a:rPr lang="en-AU" dirty="0" smtClean="0"/>
              <a:t>Task 2: at your table</a:t>
            </a:r>
            <a:endParaRPr lang="en-AU" dirty="0"/>
          </a:p>
          <a:p>
            <a:pPr marL="800100" lvl="1" indent="-457200">
              <a:buFont typeface="+mj-lt"/>
              <a:buAutoNum type="arabicPeriod"/>
            </a:pPr>
            <a:r>
              <a:rPr lang="en-AU" dirty="0" smtClean="0"/>
              <a:t>Explain your choices (what </a:t>
            </a:r>
            <a:r>
              <a:rPr lang="en-AU" b="1" i="1" dirty="0" smtClean="0"/>
              <a:t>and </a:t>
            </a:r>
            <a:r>
              <a:rPr lang="en-AU" b="1" i="1" dirty="0"/>
              <a:t>why</a:t>
            </a:r>
            <a:r>
              <a:rPr lang="en-AU" dirty="0" smtClean="0"/>
              <a:t>)</a:t>
            </a:r>
          </a:p>
          <a:p>
            <a:pPr marL="800100" lvl="1" indent="-457200">
              <a:buFont typeface="+mj-lt"/>
              <a:buAutoNum type="arabicPeriod"/>
            </a:pPr>
            <a:r>
              <a:rPr lang="en-AU" dirty="0" smtClean="0"/>
              <a:t>Rank what is working well and what is problematic (use the butchers paper to organise your notes)</a:t>
            </a:r>
          </a:p>
          <a:p>
            <a:pPr marL="800100" lvl="1" indent="-457200">
              <a:buFont typeface="+mj-lt"/>
              <a:buAutoNum type="arabicPeriod"/>
            </a:pPr>
            <a:r>
              <a:rPr lang="en-AU" dirty="0" smtClean="0"/>
              <a:t>Spreading the word – evict a member to be your representative </a:t>
            </a:r>
            <a:r>
              <a:rPr lang="en-AU" dirty="0" smtClean="0"/>
              <a:t>at </a:t>
            </a:r>
            <a:r>
              <a:rPr lang="en-AU" dirty="0" smtClean="0"/>
              <a:t>other tables</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6550" y="1161842"/>
            <a:ext cx="5319602" cy="3115896"/>
          </a:xfrm>
          <a:prstGeom prst="rect">
            <a:avLst/>
          </a:prstGeom>
        </p:spPr>
      </p:pic>
      <p:sp>
        <p:nvSpPr>
          <p:cNvPr id="7" name="Title 1"/>
          <p:cNvSpPr txBox="1">
            <a:spLocks/>
          </p:cNvSpPr>
          <p:nvPr/>
        </p:nvSpPr>
        <p:spPr>
          <a:xfrm>
            <a:off x="270510" y="273844"/>
            <a:ext cx="7886700" cy="99417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n-AU" smtClean="0"/>
              <a:t>Activity: the framework in your context</a:t>
            </a:r>
            <a:endParaRPr lang="en-AU" dirty="0"/>
          </a:p>
        </p:txBody>
      </p:sp>
    </p:spTree>
    <p:extLst>
      <p:ext uri="{BB962C8B-B14F-4D97-AF65-F5344CB8AC3E}">
        <p14:creationId xmlns:p14="http://schemas.microsoft.com/office/powerpoint/2010/main" val="392687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567" y="256088"/>
            <a:ext cx="7886700" cy="994172"/>
          </a:xfrm>
        </p:spPr>
        <p:txBody>
          <a:bodyPr/>
          <a:lstStyle/>
          <a:p>
            <a:r>
              <a:rPr lang="en-US" dirty="0" smtClean="0"/>
              <a:t>Summary: closing </a:t>
            </a:r>
            <a:r>
              <a:rPr lang="en-US" dirty="0" smtClean="0"/>
              <a:t>the </a:t>
            </a:r>
            <a:r>
              <a:rPr lang="en-US" dirty="0" smtClean="0"/>
              <a:t>loop</a:t>
            </a:r>
            <a:endParaRPr lang="en-US" dirty="0"/>
          </a:p>
        </p:txBody>
      </p:sp>
      <p:sp>
        <p:nvSpPr>
          <p:cNvPr id="3" name="Content Placeholder 2"/>
          <p:cNvSpPr>
            <a:spLocks noGrp="1"/>
          </p:cNvSpPr>
          <p:nvPr>
            <p:ph idx="1"/>
          </p:nvPr>
        </p:nvSpPr>
        <p:spPr>
          <a:xfrm>
            <a:off x="628650" y="1405095"/>
            <a:ext cx="7886700" cy="2465865"/>
          </a:xfrm>
        </p:spPr>
        <p:txBody>
          <a:bodyPr>
            <a:normAutofit/>
          </a:bodyPr>
          <a:lstStyle/>
          <a:p>
            <a:pPr lvl="1"/>
            <a:endParaRPr lang="en-AU" sz="1000" dirty="0" smtClean="0"/>
          </a:p>
          <a:p>
            <a:pPr lvl="0"/>
            <a:r>
              <a:rPr lang="en-AU" dirty="0" smtClean="0"/>
              <a:t>Next </a:t>
            </a:r>
            <a:r>
              <a:rPr lang="en-AU" dirty="0"/>
              <a:t>steps for </a:t>
            </a:r>
            <a:r>
              <a:rPr lang="en-AU" dirty="0" smtClean="0"/>
              <a:t>you!</a:t>
            </a:r>
          </a:p>
          <a:p>
            <a:pPr lvl="1"/>
            <a:r>
              <a:rPr lang="en-AU" dirty="0"/>
              <a:t>W</a:t>
            </a:r>
            <a:r>
              <a:rPr lang="en-AU" dirty="0" smtClean="0"/>
              <a:t>hat </a:t>
            </a:r>
            <a:r>
              <a:rPr lang="en-AU" dirty="0"/>
              <a:t>are you going to do as a result of this </a:t>
            </a:r>
            <a:r>
              <a:rPr lang="en-AU" dirty="0" smtClean="0"/>
              <a:t>workshop?</a:t>
            </a:r>
          </a:p>
          <a:p>
            <a:pPr lvl="1"/>
            <a:r>
              <a:rPr lang="en-AU" dirty="0" smtClean="0"/>
              <a:t>What </a:t>
            </a:r>
            <a:r>
              <a:rPr lang="en-AU" dirty="0"/>
              <a:t>will you do to effect change in your department/context/program</a:t>
            </a:r>
            <a:r>
              <a:rPr lang="en-AU" dirty="0" smtClean="0"/>
              <a:t>?</a:t>
            </a:r>
          </a:p>
          <a:p>
            <a:pPr lvl="1"/>
            <a:r>
              <a:rPr lang="en-AU" dirty="0" smtClean="0"/>
              <a:t>What resources do you need? What actions need to occur?</a:t>
            </a:r>
          </a:p>
          <a:p>
            <a:endParaRPr lang="en-AU" sz="1000" dirty="0" smtClean="0"/>
          </a:p>
          <a:p>
            <a:r>
              <a:rPr lang="en-US" dirty="0" smtClean="0"/>
              <a:t>How will you encourage faculty development programs in your own </a:t>
            </a:r>
            <a:r>
              <a:rPr lang="en-US" dirty="0" smtClean="0"/>
              <a:t>department/faculty/institution?</a:t>
            </a:r>
            <a:endParaRPr lang="en-US" dirty="0" smtClean="0"/>
          </a:p>
        </p:txBody>
      </p:sp>
    </p:spTree>
    <p:extLst>
      <p:ext uri="{BB962C8B-B14F-4D97-AF65-F5344CB8AC3E}">
        <p14:creationId xmlns:p14="http://schemas.microsoft.com/office/powerpoint/2010/main" val="1652949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t="-36154"/>
          <a:stretch/>
        </p:blipFill>
        <p:spPr>
          <a:xfrm>
            <a:off x="1354747" y="-1574043"/>
            <a:ext cx="6797032" cy="6147315"/>
          </a:xfrm>
          <a:prstGeom prst="plaque">
            <a:avLst/>
          </a:prstGeom>
        </p:spPr>
      </p:pic>
    </p:spTree>
    <p:extLst>
      <p:ext uri="{BB962C8B-B14F-4D97-AF65-F5344CB8AC3E}">
        <p14:creationId xmlns:p14="http://schemas.microsoft.com/office/powerpoint/2010/main" val="14151799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55000" lnSpcReduction="20000"/>
          </a:bodyPr>
          <a:lstStyle/>
          <a:p>
            <a:r>
              <a:rPr lang="en-US" sz="2000" dirty="0" err="1"/>
              <a:t>Boud</a:t>
            </a:r>
            <a:r>
              <a:rPr lang="en-US" sz="2000" dirty="0"/>
              <a:t>, D., &amp; Molloy, E. (2013). Rethinking models of feedback for learning: the challenge of design. Assessment &amp; Evaluation in Higher Education, 38. doi:10.1080/02602938.2012.691462</a:t>
            </a:r>
          </a:p>
          <a:p>
            <a:r>
              <a:rPr lang="en-US" sz="2000" dirty="0" err="1"/>
              <a:t>Boud</a:t>
            </a:r>
            <a:r>
              <a:rPr lang="en-US" sz="2000" dirty="0"/>
              <a:t> D &amp;  Molloy E (Eds.) (2013b) Feedback in Higher and Professional Education . London: Routledge.</a:t>
            </a:r>
          </a:p>
          <a:p>
            <a:r>
              <a:rPr lang="en-US" sz="2000" dirty="0"/>
              <a:t>Dawson, P. (2017). Assessment rubrics: towards clearer and more replicable design, research and practice. Assessment &amp; Evaluation in Higher Education, 42(3), 347-360. doi:10.1080/02602938.2015.1111294</a:t>
            </a:r>
          </a:p>
          <a:p>
            <a:r>
              <a:rPr lang="en-US" sz="2000" dirty="0"/>
              <a:t>Dawson, P., </a:t>
            </a:r>
            <a:r>
              <a:rPr lang="en-US" sz="2000" dirty="0" err="1"/>
              <a:t>Bearman</a:t>
            </a:r>
            <a:r>
              <a:rPr lang="en-US" sz="2000" dirty="0"/>
              <a:t>, M., </a:t>
            </a:r>
            <a:r>
              <a:rPr lang="en-US" sz="2000" dirty="0" err="1"/>
              <a:t>Boud</a:t>
            </a:r>
            <a:r>
              <a:rPr lang="en-US" sz="2000" dirty="0"/>
              <a:t>, D. J., Hall, M., Molloy, E. K., Bennett, S., &amp; </a:t>
            </a:r>
            <a:r>
              <a:rPr lang="en-US" sz="2000" dirty="0" err="1"/>
              <a:t>Joughin</a:t>
            </a:r>
            <a:r>
              <a:rPr lang="en-US" sz="2000" dirty="0"/>
              <a:t>, G. (2013). Assessment might dictate the curriculum, but what dictates assessment?. Teaching and Learning Inquiry: The ISSOTL Journal, 1(1), 107-111.</a:t>
            </a:r>
          </a:p>
          <a:p>
            <a:r>
              <a:rPr lang="en-US" sz="2000" dirty="0" err="1"/>
              <a:t>Ende</a:t>
            </a:r>
            <a:r>
              <a:rPr lang="en-US" sz="2000" dirty="0"/>
              <a:t>, J., </a:t>
            </a:r>
            <a:r>
              <a:rPr lang="en-US" sz="2000" dirty="0" err="1"/>
              <a:t>Pomerantz</a:t>
            </a:r>
            <a:r>
              <a:rPr lang="en-US" sz="2000" dirty="0"/>
              <a:t>, A. &amp; Erickson, F. (1995): Preceptors' strategies for correcting residents in an ambulatory care medicine setting: A qualitative analysis. Academic Medicine 70: </a:t>
            </a:r>
            <a:r>
              <a:rPr lang="en-US" sz="2000" dirty="0" smtClean="0"/>
              <a:t>224-229</a:t>
            </a:r>
            <a:endParaRPr lang="en-US" sz="2000" dirty="0"/>
          </a:p>
          <a:p>
            <a:pPr lvl="0"/>
            <a:r>
              <a:rPr lang="en-US" sz="2000" dirty="0"/>
              <a:t>Hattie, J. (2009). The black box of tertiary assessment: An impending revolution. In L. H. Meyer, S. Davidson, H. Anderson, R. Fletcher, P. M. Johnston, &amp; M. Rees (Eds.), Tertiary Assessment &amp; Higher Education Student Outcomes: Policy, Practice &amp; Research. Wellington, New Zealand: </a:t>
            </a:r>
            <a:r>
              <a:rPr lang="en-US" sz="2000" dirty="0" err="1"/>
              <a:t>Ako</a:t>
            </a:r>
            <a:r>
              <a:rPr lang="en-US" sz="2000" dirty="0"/>
              <a:t> </a:t>
            </a:r>
            <a:r>
              <a:rPr lang="en-US" sz="2000" dirty="0" err="1"/>
              <a:t>Aotearoa</a:t>
            </a:r>
            <a:r>
              <a:rPr lang="en-US" sz="2000" dirty="0"/>
              <a:t>.</a:t>
            </a:r>
          </a:p>
          <a:p>
            <a:r>
              <a:rPr lang="en-US" sz="2000" dirty="0"/>
              <a:t>Johnson  C, Keating  J, </a:t>
            </a:r>
            <a:r>
              <a:rPr lang="en-US" sz="2000" dirty="0" err="1"/>
              <a:t>Boud</a:t>
            </a:r>
            <a:r>
              <a:rPr lang="en-US" sz="2000" dirty="0"/>
              <a:t>  D, Dalton  M, </a:t>
            </a:r>
            <a:r>
              <a:rPr lang="en-US" sz="2000" dirty="0" err="1"/>
              <a:t>Kiegaldie</a:t>
            </a:r>
            <a:r>
              <a:rPr lang="en-US" sz="2000" dirty="0"/>
              <a:t>  D, Hay  M, McGrath  B, McKenzie  W, Nair  K, </a:t>
            </a:r>
            <a:r>
              <a:rPr lang="en-US" sz="2000" dirty="0" err="1"/>
              <a:t>Nestel</a:t>
            </a:r>
            <a:r>
              <a:rPr lang="en-US" sz="2000" dirty="0"/>
              <a:t>  D, Palermo  C, Molloy  E (2016) Identifying educator </a:t>
            </a:r>
            <a:r>
              <a:rPr lang="en-US" sz="2000" dirty="0" err="1"/>
              <a:t>behaviours</a:t>
            </a:r>
            <a:r>
              <a:rPr lang="en-US" sz="2000" dirty="0"/>
              <a:t> for high quality verbal feedback in health professions education: literature review and expert refinement. BMC Medical </a:t>
            </a:r>
            <a:r>
              <a:rPr lang="en-US" sz="2000" dirty="0" err="1"/>
              <a:t>Educationm</a:t>
            </a:r>
            <a:r>
              <a:rPr lang="en-US" sz="2000" dirty="0"/>
              <a:t> DOI: 10.1186/s12909-016-0613-5  URL: </a:t>
            </a:r>
            <a:r>
              <a:rPr lang="en-US" sz="2000" dirty="0">
                <a:hlinkClick r:id="rId2"/>
              </a:rPr>
              <a:t>http://www.biomedcentral.com/1472-6920/16/96. </a:t>
            </a:r>
            <a:endParaRPr lang="en-US" sz="2000" dirty="0"/>
          </a:p>
          <a:p>
            <a:r>
              <a:rPr lang="en-US" sz="2000" dirty="0"/>
              <a:t>Molloy E (2009): Time to Pause: Giving and Receiving Feedback in Clinical Education. Chapter 8 in Clinical Education in the Health Professions, Sydney: Elsevier: p. 128- </a:t>
            </a:r>
            <a:r>
              <a:rPr lang="en-US" sz="2000" dirty="0" smtClean="0"/>
              <a:t>146</a:t>
            </a:r>
            <a:endParaRPr lang="en-US" sz="2000" dirty="0"/>
          </a:p>
        </p:txBody>
      </p:sp>
    </p:spTree>
    <p:extLst>
      <p:ext uri="{BB962C8B-B14F-4D97-AF65-F5344CB8AC3E}">
        <p14:creationId xmlns:p14="http://schemas.microsoft.com/office/powerpoint/2010/main" val="20345019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628650" y="1369219"/>
            <a:ext cx="7931690" cy="3263504"/>
          </a:xfrm>
        </p:spPr>
        <p:txBody>
          <a:bodyPr>
            <a:normAutofit fontScale="47500" lnSpcReduction="20000"/>
          </a:bodyPr>
          <a:lstStyle/>
          <a:p>
            <a:r>
              <a:rPr lang="en-US" sz="2400" dirty="0"/>
              <a:t>Price, M., Carroll, J., O'Donovan, B., &amp; Rust, C. (2011). If I was going there I wouldn't start from here: a critical commentary on current assessment practice. Assessment &amp; Evaluation in Higher Education, 36(4), 479-492. </a:t>
            </a:r>
            <a:r>
              <a:rPr lang="en-US" sz="2400" dirty="0" err="1"/>
              <a:t>doi</a:t>
            </a:r>
            <a:r>
              <a:rPr lang="en-US" sz="2400" dirty="0"/>
              <a:t>: 10.1080/02602930903512883</a:t>
            </a:r>
          </a:p>
          <a:p>
            <a:r>
              <a:rPr lang="en-US" sz="2400" dirty="0" smtClean="0"/>
              <a:t>Sadler</a:t>
            </a:r>
            <a:r>
              <a:rPr lang="en-US" sz="2400" dirty="0"/>
              <a:t>, D. R. (2013). Assuring academic achievement standards: from moderation to calibration. Assessment in Education: Principles, Policy &amp; Practice, 20(1), 5-19. doi:10.1080/0969594X.2012.714742</a:t>
            </a:r>
          </a:p>
          <a:p>
            <a:r>
              <a:rPr lang="en-US" sz="2400" dirty="0"/>
              <a:t>Tai, J. H.-M., Canny, B. J., Haines, T. P., &amp; Molloy, E. K. (2016). The role of peer-assisted learning in building evaluative judgement: opportunities in clinical medical education. Advances in Health Sciences Education, 21(3), 659-676. doi:10.1007/s10459-015-9659-0</a:t>
            </a:r>
          </a:p>
          <a:p>
            <a:r>
              <a:rPr lang="en-US" sz="2400" dirty="0"/>
              <a:t>Watling, C., </a:t>
            </a:r>
            <a:r>
              <a:rPr lang="en-US" sz="2400" dirty="0" err="1"/>
              <a:t>Driessen</a:t>
            </a:r>
            <a:r>
              <a:rPr lang="en-US" sz="2400" dirty="0"/>
              <a:t>, E., van der </a:t>
            </a:r>
            <a:r>
              <a:rPr lang="en-US" sz="2400" dirty="0" err="1"/>
              <a:t>Vleuten</a:t>
            </a:r>
            <a:r>
              <a:rPr lang="en-US" sz="2400" dirty="0"/>
              <a:t>, C. P. M., Vanstone, M., &amp; Lingard, L. (2012). Understanding responses to feedback: the potential and limitations of regulatory focus theory. Medical Education, 46(6), 593-603. doi:10.1111/j.1365-2923.2012.04209.x</a:t>
            </a:r>
          </a:p>
          <a:p>
            <a:r>
              <a:rPr lang="en-US" sz="2400" dirty="0" err="1"/>
              <a:t>Winstone</a:t>
            </a:r>
            <a:r>
              <a:rPr lang="en-US" sz="2400" dirty="0"/>
              <a:t>, N. E., Nash, R. A., Parker, M., &amp; Rowntree, J. (2017). Supporting Learners' Agentic Engagement With Feedback: A Systematic Review and a Taxonomy of </a:t>
            </a:r>
            <a:r>
              <a:rPr lang="en-US" sz="2400" dirty="0" err="1"/>
              <a:t>Recipience</a:t>
            </a:r>
            <a:r>
              <a:rPr lang="en-US" sz="2400" dirty="0"/>
              <a:t> Processes. Educational Psychologist, 52(1), 17-37. doi:10.1080/00461520.2016.1207538</a:t>
            </a:r>
          </a:p>
          <a:p>
            <a:r>
              <a:rPr lang="en-US" sz="2400" dirty="0" err="1"/>
              <a:t>Winstone</a:t>
            </a:r>
            <a:r>
              <a:rPr lang="en-US" sz="2400" dirty="0"/>
              <a:t>, N. E., Nash, R. A., Rowntree, J., &amp; Menezes, R. (2016). What do students want most from written feedback information? Distinguishing necessities from luxuries using a budgeting methodology. Assessment &amp; Evaluation in Higher Education, 41(8), 1237-1253. doi:10.1080/02602938.2015.1075956</a:t>
            </a:r>
          </a:p>
          <a:p>
            <a:endParaRPr lang="en-US" dirty="0"/>
          </a:p>
          <a:p>
            <a:endParaRPr lang="en-US" dirty="0" smtClean="0"/>
          </a:p>
          <a:p>
            <a:endParaRPr lang="en-US" dirty="0"/>
          </a:p>
          <a:p>
            <a:r>
              <a:rPr lang="en-US" dirty="0" smtClean="0"/>
              <a:t>Illustrations </a:t>
            </a:r>
            <a:r>
              <a:rPr lang="en-US" dirty="0"/>
              <a:t>by Simon Kneebone for the </a:t>
            </a:r>
            <a:r>
              <a:rPr lang="en-US" dirty="0">
                <a:hlinkClick r:id="rId2"/>
              </a:rPr>
              <a:t>Feedback for Learning OLT </a:t>
            </a:r>
            <a:r>
              <a:rPr lang="en-US" dirty="0" smtClean="0">
                <a:hlinkClick r:id="rId2"/>
              </a:rPr>
              <a:t>Project</a:t>
            </a:r>
            <a:r>
              <a:rPr lang="en-US" dirty="0" smtClean="0"/>
              <a:t> (</a:t>
            </a:r>
            <a:r>
              <a:rPr lang="en-AU" dirty="0"/>
              <a:t>CC </a:t>
            </a:r>
            <a:r>
              <a:rPr lang="en-AU" dirty="0" smtClean="0"/>
              <a:t>BY-SA 4.0)</a:t>
            </a:r>
            <a:endParaRPr lang="en-US" dirty="0"/>
          </a:p>
          <a:p>
            <a:endParaRPr lang="en-US" dirty="0"/>
          </a:p>
        </p:txBody>
      </p:sp>
    </p:spTree>
    <p:extLst>
      <p:ext uri="{BB962C8B-B14F-4D97-AF65-F5344CB8AC3E}">
        <p14:creationId xmlns:p14="http://schemas.microsoft.com/office/powerpoint/2010/main" val="1182794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10" y="273844"/>
            <a:ext cx="7886700" cy="994172"/>
          </a:xfrm>
        </p:spPr>
        <p:txBody>
          <a:bodyPr/>
          <a:lstStyle/>
          <a:p>
            <a:r>
              <a:rPr lang="en-US" dirty="0" smtClean="0"/>
              <a:t>Contacts</a:t>
            </a:r>
            <a:endParaRPr lang="en-US" dirty="0"/>
          </a:p>
        </p:txBody>
      </p:sp>
      <p:sp>
        <p:nvSpPr>
          <p:cNvPr id="3" name="Content Placeholder 2"/>
          <p:cNvSpPr>
            <a:spLocks noGrp="1"/>
          </p:cNvSpPr>
          <p:nvPr>
            <p:ph idx="1"/>
          </p:nvPr>
        </p:nvSpPr>
        <p:spPr>
          <a:xfrm>
            <a:off x="628650" y="1369219"/>
            <a:ext cx="7886700" cy="3176148"/>
          </a:xfrm>
        </p:spPr>
        <p:txBody>
          <a:bodyPr>
            <a:normAutofit/>
          </a:bodyPr>
          <a:lstStyle/>
          <a:p>
            <a:pPr marL="0" lvl="0" indent="0" defTabSz="914400">
              <a:lnSpc>
                <a:spcPct val="100000"/>
              </a:lnSpc>
              <a:spcBef>
                <a:spcPts val="0"/>
              </a:spcBef>
              <a:buNone/>
              <a:defRPr/>
            </a:pPr>
            <a:r>
              <a:rPr lang="en-US" dirty="0" smtClean="0"/>
              <a:t>Project contact page: </a:t>
            </a:r>
            <a:r>
              <a:rPr lang="en-US" dirty="0" smtClean="0">
                <a:hlinkClick r:id="rId3" action="ppaction://hlinkfile"/>
              </a:rPr>
              <a:t>feedbackforlearning.org/feedback/contact</a:t>
            </a:r>
            <a:r>
              <a:rPr lang="en-US" dirty="0">
                <a:hlinkClick r:id="rId3" action="ppaction://hlinkfile"/>
              </a:rPr>
              <a:t>/ </a:t>
            </a: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342900" lvl="1" indent="0" defTabSz="914400">
              <a:lnSpc>
                <a:spcPct val="100000"/>
              </a:lnSpc>
              <a:spcBef>
                <a:spcPts val="0"/>
              </a:spcBef>
              <a:buNone/>
              <a:defRPr/>
            </a:pPr>
            <a:r>
              <a:rPr lang="en-US" dirty="0">
                <a:hlinkClick r:id="rId4"/>
              </a:rPr>
              <a:t>m</a:t>
            </a:r>
            <a:r>
              <a:rPr lang="en-US" dirty="0" smtClean="0">
                <a:hlinkClick r:id="rId4"/>
              </a:rPr>
              <a:t>ichael.henderson@monash.edu</a:t>
            </a:r>
            <a:endParaRPr lang="en-US" dirty="0"/>
          </a:p>
          <a:p>
            <a:pPr marL="342900" lvl="1" indent="0" defTabSz="914400">
              <a:lnSpc>
                <a:spcPct val="100000"/>
              </a:lnSpc>
              <a:spcBef>
                <a:spcPts val="0"/>
              </a:spcBef>
              <a:buFontTx/>
              <a:buNone/>
              <a:defRPr/>
            </a:pPr>
            <a:r>
              <a:rPr lang="en-US" dirty="0">
                <a:hlinkClick r:id="rId5"/>
              </a:rPr>
              <a:t>m</a:t>
            </a:r>
            <a:r>
              <a:rPr lang="en-US" dirty="0" smtClean="0">
                <a:hlinkClick r:id="rId5"/>
              </a:rPr>
              <a:t>ichael.phillips@monash.edu</a:t>
            </a:r>
            <a:endParaRPr lang="en-US" dirty="0" smtClean="0"/>
          </a:p>
          <a:p>
            <a:pPr marL="342900" lvl="1" indent="0" defTabSz="914400">
              <a:lnSpc>
                <a:spcPct val="100000"/>
              </a:lnSpc>
              <a:spcBef>
                <a:spcPts val="0"/>
              </a:spcBef>
              <a:buNone/>
              <a:defRPr/>
            </a:pPr>
            <a:r>
              <a:rPr lang="en-US" dirty="0" smtClean="0">
                <a:hlinkClick r:id="rId6"/>
              </a:rPr>
              <a:t>tracii.ryan@monash.edu</a:t>
            </a:r>
            <a:endParaRPr lang="en-US" dirty="0"/>
          </a:p>
          <a:p>
            <a:pPr marL="342900" lvl="1" indent="0" defTabSz="914400">
              <a:lnSpc>
                <a:spcPct val="100000"/>
              </a:lnSpc>
              <a:spcBef>
                <a:spcPts val="0"/>
              </a:spcBef>
              <a:buFontTx/>
              <a:buNone/>
              <a:defRPr/>
            </a:pPr>
            <a:r>
              <a:rPr lang="en-US" dirty="0">
                <a:hlinkClick r:id="rId7"/>
              </a:rPr>
              <a:t>e</a:t>
            </a:r>
            <a:r>
              <a:rPr lang="en-US" dirty="0" smtClean="0">
                <a:hlinkClick r:id="rId7"/>
              </a:rPr>
              <a:t>lizabeth.molloy@unimelb.edu.au</a:t>
            </a:r>
            <a:endParaRPr lang="en-US" dirty="0" smtClean="0"/>
          </a:p>
          <a:p>
            <a:pPr marL="342900" lvl="1" indent="0" defTabSz="914400">
              <a:lnSpc>
                <a:spcPct val="100000"/>
              </a:lnSpc>
              <a:spcBef>
                <a:spcPts val="0"/>
              </a:spcBef>
              <a:buFontTx/>
              <a:buNone/>
              <a:defRPr/>
            </a:pPr>
            <a:r>
              <a:rPr lang="en-US" dirty="0" smtClean="0">
                <a:hlinkClick r:id="rId8"/>
              </a:rPr>
              <a:t>david.boud@deakin.edu.au</a:t>
            </a:r>
            <a:endParaRPr lang="en-US" dirty="0" smtClean="0"/>
          </a:p>
          <a:p>
            <a:pPr marL="342900" lvl="1" indent="0" defTabSz="914400">
              <a:lnSpc>
                <a:spcPct val="100000"/>
              </a:lnSpc>
              <a:spcBef>
                <a:spcPts val="0"/>
              </a:spcBef>
              <a:buNone/>
              <a:defRPr/>
            </a:pPr>
            <a:r>
              <a:rPr lang="en-US" dirty="0" smtClean="0">
                <a:hlinkClick r:id="rId9"/>
              </a:rPr>
              <a:t>p.dawson@deakin.edu.au</a:t>
            </a:r>
            <a:endParaRPr lang="en-US" dirty="0" smtClean="0"/>
          </a:p>
          <a:p>
            <a:pPr marL="342900" lvl="1" indent="0" defTabSz="914400">
              <a:lnSpc>
                <a:spcPct val="100000"/>
              </a:lnSpc>
              <a:spcBef>
                <a:spcPts val="0"/>
              </a:spcBef>
              <a:buNone/>
              <a:defRPr/>
            </a:pPr>
            <a:r>
              <a:rPr lang="en-US" dirty="0" smtClean="0">
                <a:hlinkClick r:id="rId10"/>
              </a:rPr>
              <a:t>p.mahoney@deakin.edu.au</a:t>
            </a:r>
            <a:endParaRPr lang="en-US" dirty="0" smtClean="0"/>
          </a:p>
          <a:p>
            <a:pPr marL="342900" lvl="1" indent="0" defTabSz="914400">
              <a:lnSpc>
                <a:spcPct val="100000"/>
              </a:lnSpc>
              <a:spcBef>
                <a:spcPts val="0"/>
              </a:spcBef>
              <a:buNone/>
              <a:defRPr/>
            </a:pPr>
            <a:r>
              <a:rPr lang="en-US" dirty="0" smtClean="0">
                <a:hlinkClick r:id="rId11"/>
              </a:rPr>
              <a:t>dcarless@hku.hk</a:t>
            </a:r>
            <a:endParaRPr lang="en-US" dirty="0" smtClean="0"/>
          </a:p>
          <a:p>
            <a:pPr marL="0" lvl="0" indent="0" defTabSz="914400">
              <a:lnSpc>
                <a:spcPct val="100000"/>
              </a:lnSpc>
              <a:spcBef>
                <a:spcPts val="0"/>
              </a:spcBef>
              <a:buNone/>
              <a:defRPr/>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9865121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CRADLE.potx</Template>
  <TotalTime>21227</TotalTime>
  <Words>4578</Words>
  <Application>Microsoft Office PowerPoint</Application>
  <PresentationFormat>On-screen Show (16:9)</PresentationFormat>
  <Paragraphs>488</Paragraphs>
  <Slides>44</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MS PGothic</vt:lpstr>
      <vt:lpstr>Arial</vt:lpstr>
      <vt:lpstr>Calibri</vt:lpstr>
      <vt:lpstr>Calibri Light</vt:lpstr>
      <vt:lpstr>Tahoma</vt:lpstr>
      <vt:lpstr>Office Theme</vt:lpstr>
      <vt:lpstr>PowerPoint Presentation</vt:lpstr>
      <vt:lpstr>Today </vt:lpstr>
      <vt:lpstr>Team</vt:lpstr>
      <vt:lpstr>The project: “Feedback for Learning: Closing the Assessment Loop”</vt:lpstr>
      <vt:lpstr>The project: “Feedback for Learning: Closing the Assessment Loop”</vt:lpstr>
      <vt:lpstr>The problem with feedback</vt:lpstr>
      <vt:lpstr>It can be an emotional business</vt:lpstr>
      <vt:lpstr>It can be an emotional business</vt:lpstr>
      <vt:lpstr> Feedback typically underpins the most powerful influences on learning  </vt:lpstr>
      <vt:lpstr>Activity: definition and purpose</vt:lpstr>
      <vt:lpstr>Our definition</vt:lpstr>
      <vt:lpstr>This is not feedback</vt:lpstr>
      <vt:lpstr>PowerPoint Presentation</vt:lpstr>
      <vt:lpstr>PowerPoint Presentation</vt:lpstr>
      <vt:lpstr>PowerPoint Presentation</vt:lpstr>
      <vt:lpstr>PowerPoint Presentation</vt:lpstr>
      <vt:lpstr>A key challenge: process (Comments are not enough)</vt:lpstr>
      <vt:lpstr>Process: It needs to have an effect for learners to engage</vt:lpstr>
      <vt:lpstr>Evolution of feedback designs: Mark 0</vt:lpstr>
      <vt:lpstr>PowerPoint Presentation</vt:lpstr>
      <vt:lpstr>Feedback Mark 1: looking for effect </vt:lpstr>
      <vt:lpstr>Feedback Mark 1: iterative task design</vt:lpstr>
      <vt:lpstr>Evolution of feedback designs: Mark 2</vt:lpstr>
      <vt:lpstr>PowerPoint Presentation</vt:lpstr>
      <vt:lpstr>Summary of messages from the literature</vt:lpstr>
      <vt:lpstr>Survey</vt:lpstr>
      <vt:lpstr>PowerPoint Presentation</vt:lpstr>
      <vt:lpstr>PowerPoint Presentation</vt:lpstr>
      <vt:lpstr>Activity: your context</vt:lpstr>
      <vt:lpstr>Cases of effective feedback</vt:lpstr>
      <vt:lpstr>Break for refreshment</vt:lpstr>
      <vt:lpstr>Framework: What enables successful feedback?</vt:lpstr>
      <vt:lpstr>The Feedback for Learning framework</vt:lpstr>
      <vt:lpstr>The Feedback for Learning framework</vt:lpstr>
      <vt:lpstr>Capacity: feedback is successful when…</vt:lpstr>
      <vt:lpstr>Designs: feedback is successful when…</vt:lpstr>
      <vt:lpstr>Culture: feedback is successful when…</vt:lpstr>
      <vt:lpstr>Activity: the framework in your context</vt:lpstr>
      <vt:lpstr>PowerPoint Presentation</vt:lpstr>
      <vt:lpstr>Summary: closing the loop</vt:lpstr>
      <vt:lpstr>PowerPoint Presentation</vt:lpstr>
      <vt:lpstr>References</vt:lpstr>
      <vt:lpstr>References</vt:lpstr>
      <vt:lpstr>Contacts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Phillip Dawson</dc:creator>
  <cp:lastModifiedBy>Paige Mahoney</cp:lastModifiedBy>
  <cp:revision>340</cp:revision>
  <cp:lastPrinted>2017-09-25T23:25:43Z</cp:lastPrinted>
  <dcterms:created xsi:type="dcterms:W3CDTF">2015-04-28T04:39:11Z</dcterms:created>
  <dcterms:modified xsi:type="dcterms:W3CDTF">2017-11-28T04:08:19Z</dcterms:modified>
</cp:coreProperties>
</file>