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8" r:id="rId1"/>
  </p:sldMasterIdLst>
  <p:notesMasterIdLst>
    <p:notesMasterId r:id="rId44"/>
  </p:notesMasterIdLst>
  <p:handoutMasterIdLst>
    <p:handoutMasterId r:id="rId45"/>
  </p:handoutMasterIdLst>
  <p:sldIdLst>
    <p:sldId id="430" r:id="rId2"/>
    <p:sldId id="472" r:id="rId3"/>
    <p:sldId id="469" r:id="rId4"/>
    <p:sldId id="470" r:id="rId5"/>
    <p:sldId id="512" r:id="rId6"/>
    <p:sldId id="473" r:id="rId7"/>
    <p:sldId id="475" r:id="rId8"/>
    <p:sldId id="474" r:id="rId9"/>
    <p:sldId id="481" r:id="rId10"/>
    <p:sldId id="478" r:id="rId11"/>
    <p:sldId id="479" r:id="rId12"/>
    <p:sldId id="485" r:id="rId13"/>
    <p:sldId id="486" r:id="rId14"/>
    <p:sldId id="434" r:id="rId15"/>
    <p:sldId id="483" r:id="rId16"/>
    <p:sldId id="541" r:id="rId17"/>
    <p:sldId id="487" r:id="rId18"/>
    <p:sldId id="537" r:id="rId19"/>
    <p:sldId id="446" r:id="rId20"/>
    <p:sldId id="447" r:id="rId21"/>
    <p:sldId id="534" r:id="rId22"/>
    <p:sldId id="493" r:id="rId23"/>
    <p:sldId id="448" r:id="rId24"/>
    <p:sldId id="491" r:id="rId25"/>
    <p:sldId id="457" r:id="rId26"/>
    <p:sldId id="549" r:id="rId27"/>
    <p:sldId id="518" r:id="rId28"/>
    <p:sldId id="542" r:id="rId29"/>
    <p:sldId id="539" r:id="rId30"/>
    <p:sldId id="519" r:id="rId31"/>
    <p:sldId id="540" r:id="rId32"/>
    <p:sldId id="545" r:id="rId33"/>
    <p:sldId id="546" r:id="rId34"/>
    <p:sldId id="547" r:id="rId35"/>
    <p:sldId id="544" r:id="rId36"/>
    <p:sldId id="535" r:id="rId37"/>
    <p:sldId id="548" r:id="rId38"/>
    <p:sldId id="507" r:id="rId39"/>
    <p:sldId id="508" r:id="rId40"/>
    <p:sldId id="459" r:id="rId41"/>
    <p:sldId id="530" r:id="rId42"/>
    <p:sldId id="498" r:id="rId43"/>
  </p:sldIdLst>
  <p:sldSz cx="9144000" cy="5143500" type="screen16x9"/>
  <p:notesSz cx="6858000" cy="9144000"/>
  <p:custDataLst>
    <p:tags r:id="rId46"/>
  </p:custDataLst>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521415D9-36F7-43E2-AB2F-B90AF26B5E84}">
      <p14:sectionLst xmlns:p14="http://schemas.microsoft.com/office/powerpoint/2010/main">
        <p14:section name="Intro and outline" id="{D9ED37BC-2D0A-FC4E-9975-621CFB4C03B8}">
          <p14:sldIdLst>
            <p14:sldId id="430"/>
            <p14:sldId id="472"/>
          </p14:sldIdLst>
        </p14:section>
        <p14:section name="The project" id="{256AD417-FD55-BD43-A801-820F77E10D51}">
          <p14:sldIdLst>
            <p14:sldId id="469"/>
            <p14:sldId id="470"/>
            <p14:sldId id="512"/>
          </p14:sldIdLst>
        </p14:section>
        <p14:section name="The problem with feedback" id="{B4752DF6-0A62-3C42-9F46-2CB72441D7C7}">
          <p14:sldIdLst>
            <p14:sldId id="473"/>
            <p14:sldId id="475"/>
            <p14:sldId id="474"/>
            <p14:sldId id="481"/>
          </p14:sldIdLst>
        </p14:section>
        <p14:section name="Definition and challenges" id="{E777BD62-7864-744C-9141-B8522BCED0A4}">
          <p14:sldIdLst>
            <p14:sldId id="478"/>
            <p14:sldId id="479"/>
            <p14:sldId id="485"/>
            <p14:sldId id="486"/>
            <p14:sldId id="434"/>
            <p14:sldId id="483"/>
            <p14:sldId id="541"/>
          </p14:sldIdLst>
        </p14:section>
        <p14:section name="Feedback designs" id="{A6A740B8-29B8-8747-9CA5-208B7EC9E345}">
          <p14:sldIdLst>
            <p14:sldId id="487"/>
            <p14:sldId id="537"/>
            <p14:sldId id="446"/>
            <p14:sldId id="447"/>
            <p14:sldId id="534"/>
            <p14:sldId id="493"/>
            <p14:sldId id="448"/>
            <p14:sldId id="491"/>
            <p14:sldId id="457"/>
          </p14:sldIdLst>
        </p14:section>
        <p14:section name="Key findings from literature and survey" id="{7DE2CB9F-C5DD-D443-99D5-065F7BC2AD8F}">
          <p14:sldIdLst>
            <p14:sldId id="549"/>
          </p14:sldIdLst>
        </p14:section>
        <p14:section name="Cases of effective feedback" id="{A0413E0A-0235-2D4D-8130-993ACC5F16CF}">
          <p14:sldIdLst>
            <p14:sldId id="518"/>
            <p14:sldId id="542"/>
            <p14:sldId id="539"/>
          </p14:sldIdLst>
        </p14:section>
        <p14:section name="Feedback for learning framework" id="{B6869EED-FEA9-CF49-BFDF-1D36BCD63358}">
          <p14:sldIdLst>
            <p14:sldId id="519"/>
            <p14:sldId id="540"/>
            <p14:sldId id="545"/>
            <p14:sldId id="546"/>
            <p14:sldId id="547"/>
            <p14:sldId id="544"/>
            <p14:sldId id="535"/>
            <p14:sldId id="548"/>
          </p14:sldIdLst>
        </p14:section>
        <p14:section name="Summary and next steps" id="{F5D1467C-6F09-9C47-A257-061C6E504A78}">
          <p14:sldIdLst>
            <p14:sldId id="507"/>
            <p14:sldId id="508"/>
            <p14:sldId id="459"/>
            <p14:sldId id="530"/>
            <p14:sldId id="49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ige Mahoney" initials="PM"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7F9838"/>
    <a:srgbClr val="404040"/>
    <a:srgbClr val="4F4F4F"/>
    <a:srgbClr val="0084C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01" autoAdjust="0"/>
    <p:restoredTop sz="88698" autoAdjust="0"/>
  </p:normalViewPr>
  <p:slideViewPr>
    <p:cSldViewPr snapToGrid="0" snapToObjects="1">
      <p:cViewPr varScale="1">
        <p:scale>
          <a:sx n="139" d="100"/>
          <a:sy n="139" d="100"/>
        </p:scale>
        <p:origin x="744" y="58"/>
      </p:cViewPr>
      <p:guideLst>
        <p:guide orient="horz" pos="1620"/>
        <p:guide pos="2880"/>
      </p:guideLst>
    </p:cSldViewPr>
  </p:slideViewPr>
  <p:notesTextViewPr>
    <p:cViewPr>
      <p:scale>
        <a:sx n="100" d="100"/>
        <a:sy n="100" d="100"/>
      </p:scale>
      <p:origin x="0" y="0"/>
    </p:cViewPr>
  </p:notesTextViewPr>
  <p:sorterViewPr>
    <p:cViewPr>
      <p:scale>
        <a:sx n="200" d="100"/>
        <a:sy n="200" d="100"/>
      </p:scale>
      <p:origin x="0" y="650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71B951-FB18-49E1-8F3D-AB3A8A04B9C4}" type="doc">
      <dgm:prSet loTypeId="urn:microsoft.com/office/officeart/2005/8/layout/venn1" loCatId="relationship" qsTypeId="urn:microsoft.com/office/officeart/2005/8/quickstyle/simple1" qsCatId="simple" csTypeId="urn:microsoft.com/office/officeart/2005/8/colors/accent0_2" csCatId="mainScheme" phldr="1"/>
      <dgm:spPr/>
      <dgm:t>
        <a:bodyPr/>
        <a:lstStyle/>
        <a:p>
          <a:endParaRPr lang="en-US"/>
        </a:p>
      </dgm:t>
    </dgm:pt>
    <dgm:pt modelId="{FBE1962B-61D5-43C1-97DD-6CE1C771A63A}">
      <dgm:prSet phldrT="[Text]"/>
      <dgm:spPr/>
      <dgm:t>
        <a:bodyPr/>
        <a:lstStyle/>
        <a:p>
          <a:r>
            <a:rPr lang="en-AU" dirty="0" smtClean="0">
              <a:solidFill>
                <a:srgbClr val="002060"/>
              </a:solidFill>
            </a:rPr>
            <a:t>Process</a:t>
          </a:r>
          <a:endParaRPr lang="en-US" dirty="0">
            <a:solidFill>
              <a:srgbClr val="002060"/>
            </a:solidFill>
          </a:endParaRPr>
        </a:p>
      </dgm:t>
    </dgm:pt>
    <dgm:pt modelId="{854F8B87-CED9-40B4-8A8F-4B5221AEFC41}" type="parTrans" cxnId="{EC39E83E-73E8-464E-968A-E008302F85EF}">
      <dgm:prSet/>
      <dgm:spPr/>
      <dgm:t>
        <a:bodyPr/>
        <a:lstStyle/>
        <a:p>
          <a:endParaRPr lang="en-US">
            <a:solidFill>
              <a:srgbClr val="002060"/>
            </a:solidFill>
          </a:endParaRPr>
        </a:p>
      </dgm:t>
    </dgm:pt>
    <dgm:pt modelId="{B24CE25F-D0B1-429A-8DD2-646127456171}" type="sibTrans" cxnId="{EC39E83E-73E8-464E-968A-E008302F85EF}">
      <dgm:prSet/>
      <dgm:spPr/>
      <dgm:t>
        <a:bodyPr/>
        <a:lstStyle/>
        <a:p>
          <a:endParaRPr lang="en-US">
            <a:solidFill>
              <a:srgbClr val="002060"/>
            </a:solidFill>
          </a:endParaRPr>
        </a:p>
      </dgm:t>
    </dgm:pt>
    <dgm:pt modelId="{D2499E1D-7D13-4F17-87F0-1AA79CCEF4EE}">
      <dgm:prSet phldrT="[Text]"/>
      <dgm:spPr/>
      <dgm:t>
        <a:bodyPr/>
        <a:lstStyle/>
        <a:p>
          <a:r>
            <a:rPr lang="en-AU" dirty="0" smtClean="0">
              <a:solidFill>
                <a:srgbClr val="002060"/>
              </a:solidFill>
            </a:rPr>
            <a:t>Learners</a:t>
          </a:r>
          <a:endParaRPr lang="en-US" dirty="0">
            <a:solidFill>
              <a:srgbClr val="002060"/>
            </a:solidFill>
          </a:endParaRPr>
        </a:p>
      </dgm:t>
    </dgm:pt>
    <dgm:pt modelId="{D13C6C0A-5663-41BB-BC9B-51705A37E1E7}" type="parTrans" cxnId="{AA095A68-1274-4286-9415-2EAD14084E2D}">
      <dgm:prSet/>
      <dgm:spPr/>
      <dgm:t>
        <a:bodyPr/>
        <a:lstStyle/>
        <a:p>
          <a:endParaRPr lang="en-US">
            <a:solidFill>
              <a:srgbClr val="002060"/>
            </a:solidFill>
          </a:endParaRPr>
        </a:p>
      </dgm:t>
    </dgm:pt>
    <dgm:pt modelId="{0BB22134-9D33-4CB8-909A-3B419092597B}" type="sibTrans" cxnId="{AA095A68-1274-4286-9415-2EAD14084E2D}">
      <dgm:prSet/>
      <dgm:spPr/>
      <dgm:t>
        <a:bodyPr/>
        <a:lstStyle/>
        <a:p>
          <a:endParaRPr lang="en-US">
            <a:solidFill>
              <a:srgbClr val="002060"/>
            </a:solidFill>
          </a:endParaRPr>
        </a:p>
      </dgm:t>
    </dgm:pt>
    <dgm:pt modelId="{43BFB21F-DADB-41D0-8D22-BD8137003C5F}">
      <dgm:prSet phldrT="[Text]"/>
      <dgm:spPr/>
      <dgm:t>
        <a:bodyPr/>
        <a:lstStyle/>
        <a:p>
          <a:r>
            <a:rPr lang="en-AU" dirty="0" smtClean="0">
              <a:solidFill>
                <a:srgbClr val="002060"/>
              </a:solidFill>
            </a:rPr>
            <a:t>Information</a:t>
          </a:r>
          <a:endParaRPr lang="en-US" dirty="0">
            <a:solidFill>
              <a:srgbClr val="002060"/>
            </a:solidFill>
          </a:endParaRPr>
        </a:p>
      </dgm:t>
    </dgm:pt>
    <dgm:pt modelId="{285EBA35-119E-4A9D-A45C-33A121A46A17}" type="parTrans" cxnId="{1EA0574E-B77A-466D-B086-A9DAC386C68E}">
      <dgm:prSet/>
      <dgm:spPr/>
      <dgm:t>
        <a:bodyPr/>
        <a:lstStyle/>
        <a:p>
          <a:endParaRPr lang="en-US">
            <a:solidFill>
              <a:srgbClr val="002060"/>
            </a:solidFill>
          </a:endParaRPr>
        </a:p>
      </dgm:t>
    </dgm:pt>
    <dgm:pt modelId="{6DD3F1A6-0A7A-4BAA-B406-EE293D1B4CA1}" type="sibTrans" cxnId="{1EA0574E-B77A-466D-B086-A9DAC386C68E}">
      <dgm:prSet/>
      <dgm:spPr/>
      <dgm:t>
        <a:bodyPr/>
        <a:lstStyle/>
        <a:p>
          <a:endParaRPr lang="en-US">
            <a:solidFill>
              <a:srgbClr val="002060"/>
            </a:solidFill>
          </a:endParaRPr>
        </a:p>
      </dgm:t>
    </dgm:pt>
    <dgm:pt modelId="{41B0E7FD-AEB7-46A4-8883-35A9D3BD32A5}">
      <dgm:prSet phldrT="[Text]"/>
      <dgm:spPr/>
      <dgm:t>
        <a:bodyPr/>
        <a:lstStyle/>
        <a:p>
          <a:r>
            <a:rPr lang="en-AU" dirty="0" smtClean="0">
              <a:solidFill>
                <a:srgbClr val="002060"/>
              </a:solidFill>
            </a:rPr>
            <a:t>Performance</a:t>
          </a:r>
          <a:endParaRPr lang="en-US" dirty="0">
            <a:solidFill>
              <a:srgbClr val="002060"/>
            </a:solidFill>
          </a:endParaRPr>
        </a:p>
      </dgm:t>
    </dgm:pt>
    <dgm:pt modelId="{9CEBF724-4306-466A-B7B0-733155751FC6}" type="parTrans" cxnId="{DFE2555B-56D4-4047-9FA3-C86B05B5BC53}">
      <dgm:prSet/>
      <dgm:spPr/>
      <dgm:t>
        <a:bodyPr/>
        <a:lstStyle/>
        <a:p>
          <a:endParaRPr lang="en-US">
            <a:solidFill>
              <a:srgbClr val="002060"/>
            </a:solidFill>
          </a:endParaRPr>
        </a:p>
      </dgm:t>
    </dgm:pt>
    <dgm:pt modelId="{B3329F2A-F069-42B9-A577-8F464DEC1C63}" type="sibTrans" cxnId="{DFE2555B-56D4-4047-9FA3-C86B05B5BC53}">
      <dgm:prSet/>
      <dgm:spPr/>
      <dgm:t>
        <a:bodyPr/>
        <a:lstStyle/>
        <a:p>
          <a:endParaRPr lang="en-US">
            <a:solidFill>
              <a:srgbClr val="002060"/>
            </a:solidFill>
          </a:endParaRPr>
        </a:p>
      </dgm:t>
    </dgm:pt>
    <dgm:pt modelId="{2E319239-8E7E-44F3-A658-24630057831E}">
      <dgm:prSet phldrT="[Text]"/>
      <dgm:spPr/>
      <dgm:t>
        <a:bodyPr/>
        <a:lstStyle/>
        <a:p>
          <a:r>
            <a:rPr lang="en-AU" dirty="0" smtClean="0">
              <a:solidFill>
                <a:srgbClr val="002060"/>
              </a:solidFill>
            </a:rPr>
            <a:t>Sense making</a:t>
          </a:r>
          <a:endParaRPr lang="en-US" dirty="0">
            <a:solidFill>
              <a:srgbClr val="002060"/>
            </a:solidFill>
          </a:endParaRPr>
        </a:p>
      </dgm:t>
    </dgm:pt>
    <dgm:pt modelId="{1E4B8250-AA24-4389-BC36-AC8021689093}" type="parTrans" cxnId="{9A47A0F5-E6B5-40CA-818C-411662AF8917}">
      <dgm:prSet/>
      <dgm:spPr/>
      <dgm:t>
        <a:bodyPr/>
        <a:lstStyle/>
        <a:p>
          <a:endParaRPr lang="en-US">
            <a:solidFill>
              <a:srgbClr val="002060"/>
            </a:solidFill>
          </a:endParaRPr>
        </a:p>
      </dgm:t>
    </dgm:pt>
    <dgm:pt modelId="{61D223A0-06D4-45E6-82B4-52792A6B675F}" type="sibTrans" cxnId="{9A47A0F5-E6B5-40CA-818C-411662AF8917}">
      <dgm:prSet/>
      <dgm:spPr/>
      <dgm:t>
        <a:bodyPr/>
        <a:lstStyle/>
        <a:p>
          <a:endParaRPr lang="en-US">
            <a:solidFill>
              <a:srgbClr val="002060"/>
            </a:solidFill>
          </a:endParaRPr>
        </a:p>
      </dgm:t>
    </dgm:pt>
    <dgm:pt modelId="{B79A894B-5561-48C0-8CF3-4AF988445177}">
      <dgm:prSet phldrT="[Text]"/>
      <dgm:spPr/>
      <dgm:t>
        <a:bodyPr/>
        <a:lstStyle/>
        <a:p>
          <a:r>
            <a:rPr lang="en-AU" dirty="0" smtClean="0">
              <a:solidFill>
                <a:srgbClr val="002060"/>
              </a:solidFill>
            </a:rPr>
            <a:t>Effect/Impact</a:t>
          </a:r>
          <a:endParaRPr lang="en-US" dirty="0">
            <a:solidFill>
              <a:srgbClr val="002060"/>
            </a:solidFill>
          </a:endParaRPr>
        </a:p>
      </dgm:t>
    </dgm:pt>
    <dgm:pt modelId="{DA506E2F-E1F5-46DF-960E-7D014B3F78C7}" type="parTrans" cxnId="{A2CED54D-7158-4A6D-9EC8-73D11675830C}">
      <dgm:prSet/>
      <dgm:spPr/>
      <dgm:t>
        <a:bodyPr/>
        <a:lstStyle/>
        <a:p>
          <a:endParaRPr lang="en-US">
            <a:solidFill>
              <a:srgbClr val="002060"/>
            </a:solidFill>
          </a:endParaRPr>
        </a:p>
      </dgm:t>
    </dgm:pt>
    <dgm:pt modelId="{BE1CF996-2126-45A1-B61F-64B51CCD93FF}" type="sibTrans" cxnId="{A2CED54D-7158-4A6D-9EC8-73D11675830C}">
      <dgm:prSet/>
      <dgm:spPr/>
      <dgm:t>
        <a:bodyPr/>
        <a:lstStyle/>
        <a:p>
          <a:endParaRPr lang="en-US">
            <a:solidFill>
              <a:srgbClr val="002060"/>
            </a:solidFill>
          </a:endParaRPr>
        </a:p>
      </dgm:t>
    </dgm:pt>
    <dgm:pt modelId="{948CB0B6-B086-44C2-B9A2-E305B3863725}">
      <dgm:prSet phldrT="[Text]"/>
      <dgm:spPr/>
      <dgm:t>
        <a:bodyPr/>
        <a:lstStyle/>
        <a:p>
          <a:r>
            <a:rPr lang="en-AU" dirty="0" smtClean="0">
              <a:solidFill>
                <a:srgbClr val="002060"/>
              </a:solidFill>
            </a:rPr>
            <a:t>Quality</a:t>
          </a:r>
          <a:endParaRPr lang="en-US" dirty="0">
            <a:solidFill>
              <a:srgbClr val="002060"/>
            </a:solidFill>
          </a:endParaRPr>
        </a:p>
      </dgm:t>
    </dgm:pt>
    <dgm:pt modelId="{14AC9470-F176-42F4-A9BD-16DADB680B3E}" type="parTrans" cxnId="{73A84341-7EF0-46BE-810A-A73C0D18BBC6}">
      <dgm:prSet/>
      <dgm:spPr/>
      <dgm:t>
        <a:bodyPr/>
        <a:lstStyle/>
        <a:p>
          <a:endParaRPr lang="en-US">
            <a:solidFill>
              <a:srgbClr val="002060"/>
            </a:solidFill>
          </a:endParaRPr>
        </a:p>
      </dgm:t>
    </dgm:pt>
    <dgm:pt modelId="{5AD337B4-2C0E-44E8-B9C3-9D0E077B1FD8}" type="sibTrans" cxnId="{73A84341-7EF0-46BE-810A-A73C0D18BBC6}">
      <dgm:prSet/>
      <dgm:spPr/>
      <dgm:t>
        <a:bodyPr/>
        <a:lstStyle/>
        <a:p>
          <a:endParaRPr lang="en-US">
            <a:solidFill>
              <a:srgbClr val="002060"/>
            </a:solidFill>
          </a:endParaRPr>
        </a:p>
      </dgm:t>
    </dgm:pt>
    <dgm:pt modelId="{4C450249-5D29-403C-917B-F182B30A392A}" type="pres">
      <dgm:prSet presAssocID="{1171B951-FB18-49E1-8F3D-AB3A8A04B9C4}" presName="compositeShape" presStyleCnt="0">
        <dgm:presLayoutVars>
          <dgm:chMax val="7"/>
          <dgm:dir/>
          <dgm:resizeHandles val="exact"/>
        </dgm:presLayoutVars>
      </dgm:prSet>
      <dgm:spPr/>
      <dgm:t>
        <a:bodyPr/>
        <a:lstStyle/>
        <a:p>
          <a:endParaRPr lang="en-US"/>
        </a:p>
      </dgm:t>
    </dgm:pt>
    <dgm:pt modelId="{C10D9EDB-11F1-4822-BA9B-954E88ADFB0F}" type="pres">
      <dgm:prSet presAssocID="{FBE1962B-61D5-43C1-97DD-6CE1C771A63A}" presName="circ1" presStyleLbl="vennNode1" presStyleIdx="0" presStyleCnt="7"/>
      <dgm:spPr/>
      <dgm:t>
        <a:bodyPr/>
        <a:lstStyle/>
        <a:p>
          <a:endParaRPr lang="en-US"/>
        </a:p>
      </dgm:t>
    </dgm:pt>
    <dgm:pt modelId="{A333C7A2-8C4B-49F9-94AC-C0904CB099E3}" type="pres">
      <dgm:prSet presAssocID="{FBE1962B-61D5-43C1-97DD-6CE1C771A63A}" presName="circ1Tx" presStyleLbl="revTx" presStyleIdx="0" presStyleCnt="0">
        <dgm:presLayoutVars>
          <dgm:chMax val="0"/>
          <dgm:chPref val="0"/>
          <dgm:bulletEnabled val="1"/>
        </dgm:presLayoutVars>
      </dgm:prSet>
      <dgm:spPr/>
      <dgm:t>
        <a:bodyPr/>
        <a:lstStyle/>
        <a:p>
          <a:endParaRPr lang="en-US"/>
        </a:p>
      </dgm:t>
    </dgm:pt>
    <dgm:pt modelId="{3DC661E1-2272-47C3-AFF0-6803B21192EC}" type="pres">
      <dgm:prSet presAssocID="{D2499E1D-7D13-4F17-87F0-1AA79CCEF4EE}" presName="circ2" presStyleLbl="vennNode1" presStyleIdx="1" presStyleCnt="7"/>
      <dgm:spPr/>
      <dgm:t>
        <a:bodyPr/>
        <a:lstStyle/>
        <a:p>
          <a:endParaRPr lang="en-US"/>
        </a:p>
      </dgm:t>
    </dgm:pt>
    <dgm:pt modelId="{38B56162-386C-48A3-8088-E6C73062275F}" type="pres">
      <dgm:prSet presAssocID="{D2499E1D-7D13-4F17-87F0-1AA79CCEF4EE}" presName="circ2Tx" presStyleLbl="revTx" presStyleIdx="0" presStyleCnt="0">
        <dgm:presLayoutVars>
          <dgm:chMax val="0"/>
          <dgm:chPref val="0"/>
          <dgm:bulletEnabled val="1"/>
        </dgm:presLayoutVars>
      </dgm:prSet>
      <dgm:spPr/>
      <dgm:t>
        <a:bodyPr/>
        <a:lstStyle/>
        <a:p>
          <a:endParaRPr lang="en-US"/>
        </a:p>
      </dgm:t>
    </dgm:pt>
    <dgm:pt modelId="{62A594D0-2F19-4990-8374-6FE82E716ED2}" type="pres">
      <dgm:prSet presAssocID="{2E319239-8E7E-44F3-A658-24630057831E}" presName="circ3" presStyleLbl="vennNode1" presStyleIdx="2" presStyleCnt="7"/>
      <dgm:spPr/>
      <dgm:t>
        <a:bodyPr/>
        <a:lstStyle/>
        <a:p>
          <a:endParaRPr lang="en-US"/>
        </a:p>
      </dgm:t>
    </dgm:pt>
    <dgm:pt modelId="{3C9DE582-52B2-4A19-9501-C4FE8E408000}" type="pres">
      <dgm:prSet presAssocID="{2E319239-8E7E-44F3-A658-24630057831E}" presName="circ3Tx" presStyleLbl="revTx" presStyleIdx="0" presStyleCnt="0">
        <dgm:presLayoutVars>
          <dgm:chMax val="0"/>
          <dgm:chPref val="0"/>
          <dgm:bulletEnabled val="1"/>
        </dgm:presLayoutVars>
      </dgm:prSet>
      <dgm:spPr/>
      <dgm:t>
        <a:bodyPr/>
        <a:lstStyle/>
        <a:p>
          <a:endParaRPr lang="en-US"/>
        </a:p>
      </dgm:t>
    </dgm:pt>
    <dgm:pt modelId="{25A2B386-9588-4C55-8340-7A1451820601}" type="pres">
      <dgm:prSet presAssocID="{43BFB21F-DADB-41D0-8D22-BD8137003C5F}" presName="circ4" presStyleLbl="vennNode1" presStyleIdx="3" presStyleCnt="7"/>
      <dgm:spPr/>
      <dgm:t>
        <a:bodyPr/>
        <a:lstStyle/>
        <a:p>
          <a:endParaRPr lang="en-US"/>
        </a:p>
      </dgm:t>
    </dgm:pt>
    <dgm:pt modelId="{45793CBA-239D-4A6E-85E4-CD0EBD4B2E47}" type="pres">
      <dgm:prSet presAssocID="{43BFB21F-DADB-41D0-8D22-BD8137003C5F}" presName="circ4Tx" presStyleLbl="revTx" presStyleIdx="0" presStyleCnt="0">
        <dgm:presLayoutVars>
          <dgm:chMax val="0"/>
          <dgm:chPref val="0"/>
          <dgm:bulletEnabled val="1"/>
        </dgm:presLayoutVars>
      </dgm:prSet>
      <dgm:spPr/>
      <dgm:t>
        <a:bodyPr/>
        <a:lstStyle/>
        <a:p>
          <a:endParaRPr lang="en-US"/>
        </a:p>
      </dgm:t>
    </dgm:pt>
    <dgm:pt modelId="{F2CCF0B7-6267-4120-AFDC-7DE0FD778B96}" type="pres">
      <dgm:prSet presAssocID="{41B0E7FD-AEB7-46A4-8883-35A9D3BD32A5}" presName="circ5" presStyleLbl="vennNode1" presStyleIdx="4" presStyleCnt="7"/>
      <dgm:spPr/>
      <dgm:t>
        <a:bodyPr/>
        <a:lstStyle/>
        <a:p>
          <a:endParaRPr lang="en-US"/>
        </a:p>
      </dgm:t>
    </dgm:pt>
    <dgm:pt modelId="{7ED7DC91-3BFE-4865-91A4-FBCD8487779D}" type="pres">
      <dgm:prSet presAssocID="{41B0E7FD-AEB7-46A4-8883-35A9D3BD32A5}" presName="circ5Tx" presStyleLbl="revTx" presStyleIdx="0" presStyleCnt="0">
        <dgm:presLayoutVars>
          <dgm:chMax val="0"/>
          <dgm:chPref val="0"/>
          <dgm:bulletEnabled val="1"/>
        </dgm:presLayoutVars>
      </dgm:prSet>
      <dgm:spPr/>
      <dgm:t>
        <a:bodyPr/>
        <a:lstStyle/>
        <a:p>
          <a:endParaRPr lang="en-US"/>
        </a:p>
      </dgm:t>
    </dgm:pt>
    <dgm:pt modelId="{2EA9130E-98AD-40C2-9960-26632980070E}" type="pres">
      <dgm:prSet presAssocID="{B79A894B-5561-48C0-8CF3-4AF988445177}" presName="circ6" presStyleLbl="vennNode1" presStyleIdx="5" presStyleCnt="7"/>
      <dgm:spPr/>
      <dgm:t>
        <a:bodyPr/>
        <a:lstStyle/>
        <a:p>
          <a:endParaRPr lang="en-US"/>
        </a:p>
      </dgm:t>
    </dgm:pt>
    <dgm:pt modelId="{C83E72DB-2ACC-431E-8CCE-6FB8C8E41BEB}" type="pres">
      <dgm:prSet presAssocID="{B79A894B-5561-48C0-8CF3-4AF988445177}" presName="circ6Tx" presStyleLbl="revTx" presStyleIdx="0" presStyleCnt="0">
        <dgm:presLayoutVars>
          <dgm:chMax val="0"/>
          <dgm:chPref val="0"/>
          <dgm:bulletEnabled val="1"/>
        </dgm:presLayoutVars>
      </dgm:prSet>
      <dgm:spPr/>
      <dgm:t>
        <a:bodyPr/>
        <a:lstStyle/>
        <a:p>
          <a:endParaRPr lang="en-US"/>
        </a:p>
      </dgm:t>
    </dgm:pt>
    <dgm:pt modelId="{5DDE6854-5D62-4A2E-9E3E-FBCFD777E4A6}" type="pres">
      <dgm:prSet presAssocID="{948CB0B6-B086-44C2-B9A2-E305B3863725}" presName="circ7" presStyleLbl="vennNode1" presStyleIdx="6" presStyleCnt="7"/>
      <dgm:spPr/>
      <dgm:t>
        <a:bodyPr/>
        <a:lstStyle/>
        <a:p>
          <a:endParaRPr lang="en-US"/>
        </a:p>
      </dgm:t>
    </dgm:pt>
    <dgm:pt modelId="{3C8EC6B3-8C30-4553-8296-CA4984CFB0EB}" type="pres">
      <dgm:prSet presAssocID="{948CB0B6-B086-44C2-B9A2-E305B3863725}" presName="circ7Tx" presStyleLbl="revTx" presStyleIdx="0" presStyleCnt="0">
        <dgm:presLayoutVars>
          <dgm:chMax val="0"/>
          <dgm:chPref val="0"/>
          <dgm:bulletEnabled val="1"/>
        </dgm:presLayoutVars>
      </dgm:prSet>
      <dgm:spPr/>
      <dgm:t>
        <a:bodyPr/>
        <a:lstStyle/>
        <a:p>
          <a:endParaRPr lang="en-US"/>
        </a:p>
      </dgm:t>
    </dgm:pt>
  </dgm:ptLst>
  <dgm:cxnLst>
    <dgm:cxn modelId="{EC39E83E-73E8-464E-968A-E008302F85EF}" srcId="{1171B951-FB18-49E1-8F3D-AB3A8A04B9C4}" destId="{FBE1962B-61D5-43C1-97DD-6CE1C771A63A}" srcOrd="0" destOrd="0" parTransId="{854F8B87-CED9-40B4-8A8F-4B5221AEFC41}" sibTransId="{B24CE25F-D0B1-429A-8DD2-646127456171}"/>
    <dgm:cxn modelId="{1EA0574E-B77A-466D-B086-A9DAC386C68E}" srcId="{1171B951-FB18-49E1-8F3D-AB3A8A04B9C4}" destId="{43BFB21F-DADB-41D0-8D22-BD8137003C5F}" srcOrd="3" destOrd="0" parTransId="{285EBA35-119E-4A9D-A45C-33A121A46A17}" sibTransId="{6DD3F1A6-0A7A-4BAA-B406-EE293D1B4CA1}"/>
    <dgm:cxn modelId="{9A47A0F5-E6B5-40CA-818C-411662AF8917}" srcId="{1171B951-FB18-49E1-8F3D-AB3A8A04B9C4}" destId="{2E319239-8E7E-44F3-A658-24630057831E}" srcOrd="2" destOrd="0" parTransId="{1E4B8250-AA24-4389-BC36-AC8021689093}" sibTransId="{61D223A0-06D4-45E6-82B4-52792A6B675F}"/>
    <dgm:cxn modelId="{8039CDBF-CF9D-4927-850F-046BC0B803F2}" type="presOf" srcId="{D2499E1D-7D13-4F17-87F0-1AA79CCEF4EE}" destId="{38B56162-386C-48A3-8088-E6C73062275F}" srcOrd="0" destOrd="0" presId="urn:microsoft.com/office/officeart/2005/8/layout/venn1"/>
    <dgm:cxn modelId="{AA095A68-1274-4286-9415-2EAD14084E2D}" srcId="{1171B951-FB18-49E1-8F3D-AB3A8A04B9C4}" destId="{D2499E1D-7D13-4F17-87F0-1AA79CCEF4EE}" srcOrd="1" destOrd="0" parTransId="{D13C6C0A-5663-41BB-BC9B-51705A37E1E7}" sibTransId="{0BB22134-9D33-4CB8-909A-3B419092597B}"/>
    <dgm:cxn modelId="{73A84341-7EF0-46BE-810A-A73C0D18BBC6}" srcId="{1171B951-FB18-49E1-8F3D-AB3A8A04B9C4}" destId="{948CB0B6-B086-44C2-B9A2-E305B3863725}" srcOrd="6" destOrd="0" parTransId="{14AC9470-F176-42F4-A9BD-16DADB680B3E}" sibTransId="{5AD337B4-2C0E-44E8-B9C3-9D0E077B1FD8}"/>
    <dgm:cxn modelId="{FB084957-90EF-4E43-AAA3-C8E356626872}" type="presOf" srcId="{43BFB21F-DADB-41D0-8D22-BD8137003C5F}" destId="{45793CBA-239D-4A6E-85E4-CD0EBD4B2E47}" srcOrd="0" destOrd="0" presId="urn:microsoft.com/office/officeart/2005/8/layout/venn1"/>
    <dgm:cxn modelId="{DFE2555B-56D4-4047-9FA3-C86B05B5BC53}" srcId="{1171B951-FB18-49E1-8F3D-AB3A8A04B9C4}" destId="{41B0E7FD-AEB7-46A4-8883-35A9D3BD32A5}" srcOrd="4" destOrd="0" parTransId="{9CEBF724-4306-466A-B7B0-733155751FC6}" sibTransId="{B3329F2A-F069-42B9-A577-8F464DEC1C63}"/>
    <dgm:cxn modelId="{F9911369-5B64-4C96-9665-FF65BA8DC0A4}" type="presOf" srcId="{B79A894B-5561-48C0-8CF3-4AF988445177}" destId="{C83E72DB-2ACC-431E-8CCE-6FB8C8E41BEB}" srcOrd="0" destOrd="0" presId="urn:microsoft.com/office/officeart/2005/8/layout/venn1"/>
    <dgm:cxn modelId="{5BA54D51-C7ED-42DA-9F0E-ED4810A500F7}" type="presOf" srcId="{41B0E7FD-AEB7-46A4-8883-35A9D3BD32A5}" destId="{7ED7DC91-3BFE-4865-91A4-FBCD8487779D}" srcOrd="0" destOrd="0" presId="urn:microsoft.com/office/officeart/2005/8/layout/venn1"/>
    <dgm:cxn modelId="{CE12E22A-48D1-41EA-A5AD-45A691358627}" type="presOf" srcId="{2E319239-8E7E-44F3-A658-24630057831E}" destId="{3C9DE582-52B2-4A19-9501-C4FE8E408000}" srcOrd="0" destOrd="0" presId="urn:microsoft.com/office/officeart/2005/8/layout/venn1"/>
    <dgm:cxn modelId="{F10015F3-EFDA-41B5-A8D2-67BD9B5BE955}" type="presOf" srcId="{FBE1962B-61D5-43C1-97DD-6CE1C771A63A}" destId="{A333C7A2-8C4B-49F9-94AC-C0904CB099E3}" srcOrd="0" destOrd="0" presId="urn:microsoft.com/office/officeart/2005/8/layout/venn1"/>
    <dgm:cxn modelId="{02A25053-210D-4764-9EE7-FFC77DF6026D}" type="presOf" srcId="{948CB0B6-B086-44C2-B9A2-E305B3863725}" destId="{3C8EC6B3-8C30-4553-8296-CA4984CFB0EB}" srcOrd="0" destOrd="0" presId="urn:microsoft.com/office/officeart/2005/8/layout/venn1"/>
    <dgm:cxn modelId="{A2CED54D-7158-4A6D-9EC8-73D11675830C}" srcId="{1171B951-FB18-49E1-8F3D-AB3A8A04B9C4}" destId="{B79A894B-5561-48C0-8CF3-4AF988445177}" srcOrd="5" destOrd="0" parTransId="{DA506E2F-E1F5-46DF-960E-7D014B3F78C7}" sibTransId="{BE1CF996-2126-45A1-B61F-64B51CCD93FF}"/>
    <dgm:cxn modelId="{86897B26-F136-4C20-A2C6-6967C07CEBFA}" type="presOf" srcId="{1171B951-FB18-49E1-8F3D-AB3A8A04B9C4}" destId="{4C450249-5D29-403C-917B-F182B30A392A}" srcOrd="0" destOrd="0" presId="urn:microsoft.com/office/officeart/2005/8/layout/venn1"/>
    <dgm:cxn modelId="{CC65734E-8511-42CA-8780-8FE73D5573D8}" type="presParOf" srcId="{4C450249-5D29-403C-917B-F182B30A392A}" destId="{C10D9EDB-11F1-4822-BA9B-954E88ADFB0F}" srcOrd="0" destOrd="0" presId="urn:microsoft.com/office/officeart/2005/8/layout/venn1"/>
    <dgm:cxn modelId="{DAB2CFE6-2A8F-43B9-8ECB-C90FFAF42009}" type="presParOf" srcId="{4C450249-5D29-403C-917B-F182B30A392A}" destId="{A333C7A2-8C4B-49F9-94AC-C0904CB099E3}" srcOrd="1" destOrd="0" presId="urn:microsoft.com/office/officeart/2005/8/layout/venn1"/>
    <dgm:cxn modelId="{9B94954D-4241-4F3A-B30E-94C1BF2F0B20}" type="presParOf" srcId="{4C450249-5D29-403C-917B-F182B30A392A}" destId="{3DC661E1-2272-47C3-AFF0-6803B21192EC}" srcOrd="2" destOrd="0" presId="urn:microsoft.com/office/officeart/2005/8/layout/venn1"/>
    <dgm:cxn modelId="{228730BA-31E8-4AF8-80AF-FA62E79AC1E2}" type="presParOf" srcId="{4C450249-5D29-403C-917B-F182B30A392A}" destId="{38B56162-386C-48A3-8088-E6C73062275F}" srcOrd="3" destOrd="0" presId="urn:microsoft.com/office/officeart/2005/8/layout/venn1"/>
    <dgm:cxn modelId="{A2C1E9F0-ABD4-411B-A4AF-6D8FCDC4039E}" type="presParOf" srcId="{4C450249-5D29-403C-917B-F182B30A392A}" destId="{62A594D0-2F19-4990-8374-6FE82E716ED2}" srcOrd="4" destOrd="0" presId="urn:microsoft.com/office/officeart/2005/8/layout/venn1"/>
    <dgm:cxn modelId="{BEC50ED3-1BEA-4AB7-9DF1-4694C4F3D4EE}" type="presParOf" srcId="{4C450249-5D29-403C-917B-F182B30A392A}" destId="{3C9DE582-52B2-4A19-9501-C4FE8E408000}" srcOrd="5" destOrd="0" presId="urn:microsoft.com/office/officeart/2005/8/layout/venn1"/>
    <dgm:cxn modelId="{C695F874-F2AC-4D64-944A-669176F0FC95}" type="presParOf" srcId="{4C450249-5D29-403C-917B-F182B30A392A}" destId="{25A2B386-9588-4C55-8340-7A1451820601}" srcOrd="6" destOrd="0" presId="urn:microsoft.com/office/officeart/2005/8/layout/venn1"/>
    <dgm:cxn modelId="{66FDA4FE-C16A-4CAF-9D58-10C6A4FE6B37}" type="presParOf" srcId="{4C450249-5D29-403C-917B-F182B30A392A}" destId="{45793CBA-239D-4A6E-85E4-CD0EBD4B2E47}" srcOrd="7" destOrd="0" presId="urn:microsoft.com/office/officeart/2005/8/layout/venn1"/>
    <dgm:cxn modelId="{01357E2D-EB28-4012-B2DE-68709D08F5C2}" type="presParOf" srcId="{4C450249-5D29-403C-917B-F182B30A392A}" destId="{F2CCF0B7-6267-4120-AFDC-7DE0FD778B96}" srcOrd="8" destOrd="0" presId="urn:microsoft.com/office/officeart/2005/8/layout/venn1"/>
    <dgm:cxn modelId="{0F4C78AF-B3F9-4A90-B5D3-074C60509FE8}" type="presParOf" srcId="{4C450249-5D29-403C-917B-F182B30A392A}" destId="{7ED7DC91-3BFE-4865-91A4-FBCD8487779D}" srcOrd="9" destOrd="0" presId="urn:microsoft.com/office/officeart/2005/8/layout/venn1"/>
    <dgm:cxn modelId="{A7286864-CF9F-4BF2-A950-4A696C1776D4}" type="presParOf" srcId="{4C450249-5D29-403C-917B-F182B30A392A}" destId="{2EA9130E-98AD-40C2-9960-26632980070E}" srcOrd="10" destOrd="0" presId="urn:microsoft.com/office/officeart/2005/8/layout/venn1"/>
    <dgm:cxn modelId="{B2BF84FA-1273-4A75-837C-E4B3E27BCBB8}" type="presParOf" srcId="{4C450249-5D29-403C-917B-F182B30A392A}" destId="{C83E72DB-2ACC-431E-8CCE-6FB8C8E41BEB}" srcOrd="11" destOrd="0" presId="urn:microsoft.com/office/officeart/2005/8/layout/venn1"/>
    <dgm:cxn modelId="{B9EBB1FC-309C-464B-88F6-E0A5A5595091}" type="presParOf" srcId="{4C450249-5D29-403C-917B-F182B30A392A}" destId="{5DDE6854-5D62-4A2E-9E3E-FBCFD777E4A6}" srcOrd="12" destOrd="0" presId="urn:microsoft.com/office/officeart/2005/8/layout/venn1"/>
    <dgm:cxn modelId="{AB3750A4-DF6D-4F58-B3A4-704802E69238}" type="presParOf" srcId="{4C450249-5D29-403C-917B-F182B30A392A}" destId="{3C8EC6B3-8C30-4553-8296-CA4984CFB0EB}"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723F15-5FF6-7F42-8A99-FDC337980561}" type="doc">
      <dgm:prSet loTypeId="urn:microsoft.com/office/officeart/2005/8/layout/venn1" loCatId="" qsTypeId="urn:microsoft.com/office/officeart/2005/8/quickstyle/simple4" qsCatId="simple" csTypeId="urn:microsoft.com/office/officeart/2005/8/colors/accent1_2" csCatId="accent1" phldr="1"/>
      <dgm:spPr/>
    </dgm:pt>
    <dgm:pt modelId="{0833E94F-96CC-DB47-ABF8-96AAE33BFA9E}">
      <dgm:prSet phldrT="[Text]" custT="1"/>
      <dgm:spPr/>
      <dgm:t>
        <a:bodyPr/>
        <a:lstStyle/>
        <a:p>
          <a:pPr algn="ctr"/>
          <a:r>
            <a:rPr lang="en-US" sz="2400" dirty="0" smtClean="0"/>
            <a:t>Activity 3</a:t>
          </a:r>
          <a:endParaRPr lang="en-US" sz="2400" dirty="0"/>
        </a:p>
      </dgm:t>
    </dgm:pt>
    <dgm:pt modelId="{0C123AAD-E240-1944-BA63-CB5B04A84E73}" type="parTrans" cxnId="{756C1BC8-8E44-F64C-93C5-94FACF5ED0A5}">
      <dgm:prSet/>
      <dgm:spPr/>
      <dgm:t>
        <a:bodyPr/>
        <a:lstStyle/>
        <a:p>
          <a:endParaRPr lang="en-US"/>
        </a:p>
      </dgm:t>
    </dgm:pt>
    <dgm:pt modelId="{FA3399A7-D44A-6F4A-A987-64DF4C339192}" type="sibTrans" cxnId="{756C1BC8-8E44-F64C-93C5-94FACF5ED0A5}">
      <dgm:prSet/>
      <dgm:spPr/>
      <dgm:t>
        <a:bodyPr/>
        <a:lstStyle/>
        <a:p>
          <a:endParaRPr lang="en-US"/>
        </a:p>
      </dgm:t>
    </dgm:pt>
    <dgm:pt modelId="{30CDF8AA-E6D6-9C46-B49A-51B8A1E96B62}">
      <dgm:prSet phldrT="[Text]" custT="1"/>
      <dgm:spPr/>
      <dgm:t>
        <a:bodyPr/>
        <a:lstStyle/>
        <a:p>
          <a:pPr algn="l"/>
          <a:r>
            <a:rPr lang="en-US" sz="2400" dirty="0" smtClean="0"/>
            <a:t>Activity 2</a:t>
          </a:r>
          <a:endParaRPr lang="en-US" sz="2400" dirty="0"/>
        </a:p>
      </dgm:t>
    </dgm:pt>
    <dgm:pt modelId="{73348090-6F47-B941-B649-65BB0C2AC024}" type="parTrans" cxnId="{C2B08A8E-3D08-4E48-AABC-E0047D00FD0A}">
      <dgm:prSet/>
      <dgm:spPr/>
      <dgm:t>
        <a:bodyPr/>
        <a:lstStyle/>
        <a:p>
          <a:endParaRPr lang="en-US"/>
        </a:p>
      </dgm:t>
    </dgm:pt>
    <dgm:pt modelId="{ADC531EF-1D54-654D-819A-512B5F2B9956}" type="sibTrans" cxnId="{C2B08A8E-3D08-4E48-AABC-E0047D00FD0A}">
      <dgm:prSet/>
      <dgm:spPr/>
      <dgm:t>
        <a:bodyPr/>
        <a:lstStyle/>
        <a:p>
          <a:endParaRPr lang="en-US"/>
        </a:p>
      </dgm:t>
    </dgm:pt>
    <dgm:pt modelId="{FB2D6B3B-704B-B041-80E1-E02272701CD9}">
      <dgm:prSet phldrT="[Text]" custT="1"/>
      <dgm:spPr/>
      <dgm:t>
        <a:bodyPr/>
        <a:lstStyle/>
        <a:p>
          <a:pPr algn="r"/>
          <a:r>
            <a:rPr lang="en-US" sz="2400" dirty="0" smtClean="0"/>
            <a:t>Activity 1</a:t>
          </a:r>
          <a:endParaRPr lang="en-US" sz="2400" dirty="0"/>
        </a:p>
      </dgm:t>
    </dgm:pt>
    <dgm:pt modelId="{899C4A28-6362-EE43-90E5-D03626874151}" type="parTrans" cxnId="{CFF5382E-B505-ED4F-A5C4-CDF3D8961430}">
      <dgm:prSet/>
      <dgm:spPr/>
      <dgm:t>
        <a:bodyPr/>
        <a:lstStyle/>
        <a:p>
          <a:endParaRPr lang="en-US"/>
        </a:p>
      </dgm:t>
    </dgm:pt>
    <dgm:pt modelId="{A2C5CE2C-176C-1140-A4BB-BEE18756ED78}" type="sibTrans" cxnId="{CFF5382E-B505-ED4F-A5C4-CDF3D8961430}">
      <dgm:prSet/>
      <dgm:spPr/>
      <dgm:t>
        <a:bodyPr/>
        <a:lstStyle/>
        <a:p>
          <a:endParaRPr lang="en-US"/>
        </a:p>
      </dgm:t>
    </dgm:pt>
    <dgm:pt modelId="{1D996A27-4295-9B4B-B9D6-9177630CF6EA}" type="pres">
      <dgm:prSet presAssocID="{DB723F15-5FF6-7F42-8A99-FDC337980561}" presName="compositeShape" presStyleCnt="0">
        <dgm:presLayoutVars>
          <dgm:chMax val="7"/>
          <dgm:dir/>
          <dgm:resizeHandles val="exact"/>
        </dgm:presLayoutVars>
      </dgm:prSet>
      <dgm:spPr/>
    </dgm:pt>
    <dgm:pt modelId="{0EE68A9F-0AE1-C44A-B57C-CDB415FE7DD6}" type="pres">
      <dgm:prSet presAssocID="{0833E94F-96CC-DB47-ABF8-96AAE33BFA9E}" presName="circ1" presStyleLbl="vennNode1" presStyleIdx="0" presStyleCnt="3" custScaleY="46965" custLinFactNeighborX="91216" custLinFactNeighborY="13280"/>
      <dgm:spPr>
        <a:prstGeom prst="rect">
          <a:avLst/>
        </a:prstGeom>
      </dgm:spPr>
      <dgm:t>
        <a:bodyPr/>
        <a:lstStyle/>
        <a:p>
          <a:endParaRPr lang="en-US"/>
        </a:p>
      </dgm:t>
    </dgm:pt>
    <dgm:pt modelId="{473AF977-72D4-9C41-BDEB-C470F5940206}" type="pres">
      <dgm:prSet presAssocID="{0833E94F-96CC-DB47-ABF8-96AAE33BFA9E}" presName="circ1Tx" presStyleLbl="revTx" presStyleIdx="0" presStyleCnt="0">
        <dgm:presLayoutVars>
          <dgm:chMax val="0"/>
          <dgm:chPref val="0"/>
          <dgm:bulletEnabled val="1"/>
        </dgm:presLayoutVars>
      </dgm:prSet>
      <dgm:spPr>
        <a:prstGeom prst="rect">
          <a:avLst/>
        </a:prstGeom>
      </dgm:spPr>
      <dgm:t>
        <a:bodyPr/>
        <a:lstStyle/>
        <a:p>
          <a:endParaRPr lang="en-US"/>
        </a:p>
      </dgm:t>
    </dgm:pt>
    <dgm:pt modelId="{C78D39D0-A71F-0E45-B68A-780A738BAC94}" type="pres">
      <dgm:prSet presAssocID="{30CDF8AA-E6D6-9C46-B49A-51B8A1E96B62}" presName="circ2" presStyleLbl="vennNode1" presStyleIdx="1" presStyleCnt="3" custScaleY="42109" custLinFactNeighborX="-4945" custLinFactNeighborY="-15590"/>
      <dgm:spPr>
        <a:prstGeom prst="rect">
          <a:avLst/>
        </a:prstGeom>
      </dgm:spPr>
      <dgm:t>
        <a:bodyPr/>
        <a:lstStyle/>
        <a:p>
          <a:endParaRPr lang="en-US"/>
        </a:p>
      </dgm:t>
    </dgm:pt>
    <dgm:pt modelId="{630D550F-7E81-6C47-B928-5DF30CE33BFF}" type="pres">
      <dgm:prSet presAssocID="{30CDF8AA-E6D6-9C46-B49A-51B8A1E96B62}" presName="circ2Tx" presStyleLbl="revTx" presStyleIdx="0" presStyleCnt="0">
        <dgm:presLayoutVars>
          <dgm:chMax val="0"/>
          <dgm:chPref val="0"/>
          <dgm:bulletEnabled val="1"/>
        </dgm:presLayoutVars>
      </dgm:prSet>
      <dgm:spPr>
        <a:prstGeom prst="rect">
          <a:avLst/>
        </a:prstGeom>
      </dgm:spPr>
      <dgm:t>
        <a:bodyPr/>
        <a:lstStyle/>
        <a:p>
          <a:endParaRPr lang="en-US"/>
        </a:p>
      </dgm:t>
    </dgm:pt>
    <dgm:pt modelId="{4F243416-3471-8C4E-A5E4-BFD3806B4FCD}" type="pres">
      <dgm:prSet presAssocID="{FB2D6B3B-704B-B041-80E1-E02272701CD9}" presName="circ3" presStyleLbl="vennNode1" presStyleIdx="2" presStyleCnt="3" custScaleY="43717" custLinFactNeighborX="-4619" custLinFactNeighborY="13631"/>
      <dgm:spPr>
        <a:prstGeom prst="rect">
          <a:avLst/>
        </a:prstGeom>
      </dgm:spPr>
      <dgm:t>
        <a:bodyPr/>
        <a:lstStyle/>
        <a:p>
          <a:endParaRPr lang="en-US"/>
        </a:p>
      </dgm:t>
    </dgm:pt>
    <dgm:pt modelId="{E51F014D-5D8F-A540-BD45-4418A72AB0B5}" type="pres">
      <dgm:prSet presAssocID="{FB2D6B3B-704B-B041-80E1-E02272701CD9}" presName="circ3Tx" presStyleLbl="revTx" presStyleIdx="0" presStyleCnt="0">
        <dgm:presLayoutVars>
          <dgm:chMax val="0"/>
          <dgm:chPref val="0"/>
          <dgm:bulletEnabled val="1"/>
        </dgm:presLayoutVars>
      </dgm:prSet>
      <dgm:spPr>
        <a:prstGeom prst="rect">
          <a:avLst/>
        </a:prstGeom>
      </dgm:spPr>
      <dgm:t>
        <a:bodyPr/>
        <a:lstStyle/>
        <a:p>
          <a:endParaRPr lang="en-US"/>
        </a:p>
      </dgm:t>
    </dgm:pt>
  </dgm:ptLst>
  <dgm:cxnLst>
    <dgm:cxn modelId="{11A40363-D3EB-A440-8CB2-CF549254CB35}" type="presOf" srcId="{0833E94F-96CC-DB47-ABF8-96AAE33BFA9E}" destId="{473AF977-72D4-9C41-BDEB-C470F5940206}" srcOrd="1" destOrd="0" presId="urn:microsoft.com/office/officeart/2005/8/layout/venn1"/>
    <dgm:cxn modelId="{756C1BC8-8E44-F64C-93C5-94FACF5ED0A5}" srcId="{DB723F15-5FF6-7F42-8A99-FDC337980561}" destId="{0833E94F-96CC-DB47-ABF8-96AAE33BFA9E}" srcOrd="0" destOrd="0" parTransId="{0C123AAD-E240-1944-BA63-CB5B04A84E73}" sibTransId="{FA3399A7-D44A-6F4A-A987-64DF4C339192}"/>
    <dgm:cxn modelId="{56F5E9FF-C3E0-9947-B446-6EA7F7BBC2AE}" type="presOf" srcId="{30CDF8AA-E6D6-9C46-B49A-51B8A1E96B62}" destId="{630D550F-7E81-6C47-B928-5DF30CE33BFF}" srcOrd="1" destOrd="0" presId="urn:microsoft.com/office/officeart/2005/8/layout/venn1"/>
    <dgm:cxn modelId="{F9F6D7DF-15BE-934F-86C7-19AC8505AA13}" type="presOf" srcId="{FB2D6B3B-704B-B041-80E1-E02272701CD9}" destId="{E51F014D-5D8F-A540-BD45-4418A72AB0B5}" srcOrd="1" destOrd="0" presId="urn:microsoft.com/office/officeart/2005/8/layout/venn1"/>
    <dgm:cxn modelId="{ED96E579-D017-CF47-8AA4-6CADED1256DD}" type="presOf" srcId="{FB2D6B3B-704B-B041-80E1-E02272701CD9}" destId="{4F243416-3471-8C4E-A5E4-BFD3806B4FCD}" srcOrd="0" destOrd="0" presId="urn:microsoft.com/office/officeart/2005/8/layout/venn1"/>
    <dgm:cxn modelId="{0C032593-FC34-114F-9907-95A5D91FE15A}" type="presOf" srcId="{DB723F15-5FF6-7F42-8A99-FDC337980561}" destId="{1D996A27-4295-9B4B-B9D6-9177630CF6EA}" srcOrd="0" destOrd="0" presId="urn:microsoft.com/office/officeart/2005/8/layout/venn1"/>
    <dgm:cxn modelId="{C2B08A8E-3D08-4E48-AABC-E0047D00FD0A}" srcId="{DB723F15-5FF6-7F42-8A99-FDC337980561}" destId="{30CDF8AA-E6D6-9C46-B49A-51B8A1E96B62}" srcOrd="1" destOrd="0" parTransId="{73348090-6F47-B941-B649-65BB0C2AC024}" sibTransId="{ADC531EF-1D54-654D-819A-512B5F2B9956}"/>
    <dgm:cxn modelId="{0C62CA51-C4FF-5B49-BFAE-60DDBA7D485C}" type="presOf" srcId="{0833E94F-96CC-DB47-ABF8-96AAE33BFA9E}" destId="{0EE68A9F-0AE1-C44A-B57C-CDB415FE7DD6}" srcOrd="0" destOrd="0" presId="urn:microsoft.com/office/officeart/2005/8/layout/venn1"/>
    <dgm:cxn modelId="{792978FB-A7A8-9A4B-9B7F-FAE8292CE4FA}" type="presOf" srcId="{30CDF8AA-E6D6-9C46-B49A-51B8A1E96B62}" destId="{C78D39D0-A71F-0E45-B68A-780A738BAC94}" srcOrd="0" destOrd="0" presId="urn:microsoft.com/office/officeart/2005/8/layout/venn1"/>
    <dgm:cxn modelId="{CFF5382E-B505-ED4F-A5C4-CDF3D8961430}" srcId="{DB723F15-5FF6-7F42-8A99-FDC337980561}" destId="{FB2D6B3B-704B-B041-80E1-E02272701CD9}" srcOrd="2" destOrd="0" parTransId="{899C4A28-6362-EE43-90E5-D03626874151}" sibTransId="{A2C5CE2C-176C-1140-A4BB-BEE18756ED78}"/>
    <dgm:cxn modelId="{7F8720A0-DE08-C842-A1F5-6B4978F0C531}" type="presParOf" srcId="{1D996A27-4295-9B4B-B9D6-9177630CF6EA}" destId="{0EE68A9F-0AE1-C44A-B57C-CDB415FE7DD6}" srcOrd="0" destOrd="0" presId="urn:microsoft.com/office/officeart/2005/8/layout/venn1"/>
    <dgm:cxn modelId="{E4A0D0EF-DEA2-D24A-B82C-FF77BA8C946B}" type="presParOf" srcId="{1D996A27-4295-9B4B-B9D6-9177630CF6EA}" destId="{473AF977-72D4-9C41-BDEB-C470F5940206}" srcOrd="1" destOrd="0" presId="urn:microsoft.com/office/officeart/2005/8/layout/venn1"/>
    <dgm:cxn modelId="{DC2A0EC4-3E9D-9A4F-B9B4-D2011AD85386}" type="presParOf" srcId="{1D996A27-4295-9B4B-B9D6-9177630CF6EA}" destId="{C78D39D0-A71F-0E45-B68A-780A738BAC94}" srcOrd="2" destOrd="0" presId="urn:microsoft.com/office/officeart/2005/8/layout/venn1"/>
    <dgm:cxn modelId="{231E0234-2415-AD43-9532-BADB3FA9146E}" type="presParOf" srcId="{1D996A27-4295-9B4B-B9D6-9177630CF6EA}" destId="{630D550F-7E81-6C47-B928-5DF30CE33BFF}" srcOrd="3" destOrd="0" presId="urn:microsoft.com/office/officeart/2005/8/layout/venn1"/>
    <dgm:cxn modelId="{E303E311-A0FE-6A42-93DB-380EF752C31E}" type="presParOf" srcId="{1D996A27-4295-9B4B-B9D6-9177630CF6EA}" destId="{4F243416-3471-8C4E-A5E4-BFD3806B4FCD}" srcOrd="4" destOrd="0" presId="urn:microsoft.com/office/officeart/2005/8/layout/venn1"/>
    <dgm:cxn modelId="{B0FC62DA-3617-6147-80CC-F7D7B4F59FFB}" type="presParOf" srcId="{1D996A27-4295-9B4B-B9D6-9177630CF6EA}" destId="{E51F014D-5D8F-A540-BD45-4418A72AB0B5}"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DCF3515-9F4D-4341-89B3-A0945DC1D573}" type="doc">
      <dgm:prSet loTypeId="urn:microsoft.com/office/officeart/2005/8/layout/process2" loCatId="" qsTypeId="urn:microsoft.com/office/officeart/2005/8/quickstyle/simple4" qsCatId="simple" csTypeId="urn:microsoft.com/office/officeart/2005/8/colors/accent1_2" csCatId="accent1" phldr="1"/>
      <dgm:spPr/>
    </dgm:pt>
    <dgm:pt modelId="{1798056D-4F9F-104B-9B07-085C0614C529}">
      <dgm:prSet phldrT="[Text]" custT="1"/>
      <dgm:spPr/>
      <dgm:t>
        <a:bodyPr/>
        <a:lstStyle/>
        <a:p>
          <a:r>
            <a:rPr lang="en-US" sz="1400" dirty="0" smtClean="0"/>
            <a:t>Orientation to standards of work &amp; purpose of feedback</a:t>
          </a:r>
          <a:endParaRPr lang="en-US" sz="1400" dirty="0"/>
        </a:p>
      </dgm:t>
    </dgm:pt>
    <dgm:pt modelId="{BB8A54C0-2559-1343-9AF0-E430C7E75900}" type="parTrans" cxnId="{0AA5EB0E-D928-A443-B562-474E901E44B3}">
      <dgm:prSet/>
      <dgm:spPr/>
      <dgm:t>
        <a:bodyPr/>
        <a:lstStyle/>
        <a:p>
          <a:endParaRPr lang="en-US" sz="1600"/>
        </a:p>
      </dgm:t>
    </dgm:pt>
    <dgm:pt modelId="{9410E505-9970-944F-91FD-A807423A2D0A}" type="sibTrans" cxnId="{0AA5EB0E-D928-A443-B562-474E901E44B3}">
      <dgm:prSet custT="1"/>
      <dgm:spPr/>
      <dgm:t>
        <a:bodyPr/>
        <a:lstStyle/>
        <a:p>
          <a:endParaRPr lang="en-US" sz="1200"/>
        </a:p>
      </dgm:t>
    </dgm:pt>
    <dgm:pt modelId="{A310C33B-C4CE-8A47-BEBF-4224FDB51A9E}">
      <dgm:prSet phldrT="[Text]" custT="1"/>
      <dgm:spPr>
        <a:solidFill>
          <a:srgbClr val="7F9838"/>
        </a:solidFill>
      </dgm:spPr>
      <dgm:t>
        <a:bodyPr/>
        <a:lstStyle/>
        <a:p>
          <a:r>
            <a:rPr lang="en-US" sz="1600" dirty="0" smtClean="0"/>
            <a:t>Activity 1</a:t>
          </a:r>
          <a:endParaRPr lang="en-US" sz="1600" dirty="0"/>
        </a:p>
      </dgm:t>
    </dgm:pt>
    <dgm:pt modelId="{198C4AF8-8E5E-E440-94FD-508EA250FC99}" type="parTrans" cxnId="{601BCF55-52F5-0B47-A6F2-1D28AC833FBD}">
      <dgm:prSet/>
      <dgm:spPr/>
      <dgm:t>
        <a:bodyPr/>
        <a:lstStyle/>
        <a:p>
          <a:endParaRPr lang="en-US" sz="1600"/>
        </a:p>
      </dgm:t>
    </dgm:pt>
    <dgm:pt modelId="{D835CDA1-338C-294B-A4A3-C60D92DB9105}" type="sibTrans" cxnId="{601BCF55-52F5-0B47-A6F2-1D28AC833FBD}">
      <dgm:prSet custT="1"/>
      <dgm:spPr/>
      <dgm:t>
        <a:bodyPr/>
        <a:lstStyle/>
        <a:p>
          <a:endParaRPr lang="en-US" sz="1200"/>
        </a:p>
      </dgm:t>
    </dgm:pt>
    <dgm:pt modelId="{BEF67F36-7A4A-E946-A97F-1196FAE6419E}">
      <dgm:prSet phldrT="[Text]" custT="1"/>
      <dgm:spPr/>
      <dgm:t>
        <a:bodyPr/>
        <a:lstStyle/>
        <a:p>
          <a:r>
            <a:rPr lang="en-US" sz="1600" dirty="0" smtClean="0"/>
            <a:t>Learner judges work</a:t>
          </a:r>
          <a:endParaRPr lang="en-US" sz="1600" dirty="0"/>
        </a:p>
      </dgm:t>
    </dgm:pt>
    <dgm:pt modelId="{AE1C16CC-9DF6-A542-B51E-5BF6A7441F10}" type="parTrans" cxnId="{F956A988-C35F-FF4F-9174-8DAED0640AA5}">
      <dgm:prSet/>
      <dgm:spPr/>
      <dgm:t>
        <a:bodyPr/>
        <a:lstStyle/>
        <a:p>
          <a:endParaRPr lang="en-US" sz="1600"/>
        </a:p>
      </dgm:t>
    </dgm:pt>
    <dgm:pt modelId="{5344B402-CE48-F24B-9321-6C2C90B88517}" type="sibTrans" cxnId="{F956A988-C35F-FF4F-9174-8DAED0640AA5}">
      <dgm:prSet custT="1"/>
      <dgm:spPr/>
      <dgm:t>
        <a:bodyPr/>
        <a:lstStyle/>
        <a:p>
          <a:endParaRPr lang="en-US" sz="1200"/>
        </a:p>
      </dgm:t>
    </dgm:pt>
    <dgm:pt modelId="{F942E0C0-F4F8-E042-8027-CEA8AF9C20A6}">
      <dgm:prSet phldrT="[Text]" custT="1"/>
      <dgm:spPr/>
      <dgm:t>
        <a:bodyPr/>
        <a:lstStyle/>
        <a:p>
          <a:r>
            <a:rPr lang="en-US" sz="1600" dirty="0" smtClean="0"/>
            <a:t>Learner asks for specific feedback</a:t>
          </a:r>
          <a:endParaRPr lang="en-US" sz="1600" dirty="0"/>
        </a:p>
      </dgm:t>
    </dgm:pt>
    <dgm:pt modelId="{E589A723-D105-3843-A4E6-56619FEAA1EB}" type="parTrans" cxnId="{2D99313F-5E88-1D48-8405-D98335AFFDB9}">
      <dgm:prSet/>
      <dgm:spPr/>
      <dgm:t>
        <a:bodyPr/>
        <a:lstStyle/>
        <a:p>
          <a:endParaRPr lang="en-US" sz="1600"/>
        </a:p>
      </dgm:t>
    </dgm:pt>
    <dgm:pt modelId="{FF7655AE-A2B8-8745-9C39-4B65426C6B3A}" type="sibTrans" cxnId="{2D99313F-5E88-1D48-8405-D98335AFFDB9}">
      <dgm:prSet custT="1"/>
      <dgm:spPr/>
      <dgm:t>
        <a:bodyPr/>
        <a:lstStyle/>
        <a:p>
          <a:endParaRPr lang="en-US" sz="1200"/>
        </a:p>
      </dgm:t>
    </dgm:pt>
    <dgm:pt modelId="{D5EDEDED-DAC4-424C-8812-9A1E411B7EA8}">
      <dgm:prSet phldrT="[Text]" custT="1"/>
      <dgm:spPr/>
      <dgm:t>
        <a:bodyPr/>
        <a:lstStyle/>
        <a:p>
          <a:r>
            <a:rPr lang="en-US" sz="1600" dirty="0" smtClean="0"/>
            <a:t>Others judge work</a:t>
          </a:r>
          <a:endParaRPr lang="en-US" sz="1600" dirty="0"/>
        </a:p>
      </dgm:t>
    </dgm:pt>
    <dgm:pt modelId="{10692819-6D0E-674C-BD5D-F503CFCEB098}" type="parTrans" cxnId="{A05C5067-3EAC-C84F-9947-2E03B7A62164}">
      <dgm:prSet/>
      <dgm:spPr/>
      <dgm:t>
        <a:bodyPr/>
        <a:lstStyle/>
        <a:p>
          <a:endParaRPr lang="en-US" sz="1600"/>
        </a:p>
      </dgm:t>
    </dgm:pt>
    <dgm:pt modelId="{053D5D1A-A0AB-A241-9234-CCC3FBA03C38}" type="sibTrans" cxnId="{A05C5067-3EAC-C84F-9947-2E03B7A62164}">
      <dgm:prSet custT="1"/>
      <dgm:spPr/>
      <dgm:t>
        <a:bodyPr/>
        <a:lstStyle/>
        <a:p>
          <a:endParaRPr lang="en-US" sz="1200"/>
        </a:p>
      </dgm:t>
    </dgm:pt>
    <dgm:pt modelId="{8BAE0D51-B384-4F47-A312-738A3D167531}">
      <dgm:prSet phldrT="[Text]" custT="1"/>
      <dgm:spPr/>
      <dgm:t>
        <a:bodyPr/>
        <a:lstStyle/>
        <a:p>
          <a:r>
            <a:rPr lang="en-US" sz="1600" dirty="0" smtClean="0"/>
            <a:t>Compare </a:t>
          </a:r>
          <a:r>
            <a:rPr lang="en-AU" sz="1600" noProof="0" dirty="0" smtClean="0"/>
            <a:t>judgements</a:t>
          </a:r>
          <a:endParaRPr lang="en-AU" sz="1600" noProof="0" dirty="0"/>
        </a:p>
      </dgm:t>
    </dgm:pt>
    <dgm:pt modelId="{84622014-A10E-6E40-910B-464ACA388E3F}" type="parTrans" cxnId="{FCDC4A44-89AF-EB49-9B10-7A7524AA519A}">
      <dgm:prSet/>
      <dgm:spPr/>
      <dgm:t>
        <a:bodyPr/>
        <a:lstStyle/>
        <a:p>
          <a:endParaRPr lang="en-US" sz="1600"/>
        </a:p>
      </dgm:t>
    </dgm:pt>
    <dgm:pt modelId="{AC7B1ADD-18A7-0949-9FC1-DB3D7C658A62}" type="sibTrans" cxnId="{FCDC4A44-89AF-EB49-9B10-7A7524AA519A}">
      <dgm:prSet custT="1"/>
      <dgm:spPr/>
      <dgm:t>
        <a:bodyPr/>
        <a:lstStyle/>
        <a:p>
          <a:endParaRPr lang="en-US" sz="1200"/>
        </a:p>
      </dgm:t>
    </dgm:pt>
    <dgm:pt modelId="{64A87ECD-DA3F-754B-938C-57B809827353}">
      <dgm:prSet phldrT="[Text]" custT="1"/>
      <dgm:spPr/>
      <dgm:t>
        <a:bodyPr/>
        <a:lstStyle/>
        <a:p>
          <a:r>
            <a:rPr lang="en-US" sz="1600" dirty="0" smtClean="0"/>
            <a:t>Plan for improved work</a:t>
          </a:r>
          <a:endParaRPr lang="en-US" sz="1600" dirty="0"/>
        </a:p>
      </dgm:t>
    </dgm:pt>
    <dgm:pt modelId="{E9949A2D-1A17-3F4F-800C-AC90A463B656}" type="parTrans" cxnId="{B308AE62-7AD4-9941-85B5-8F5371C43CC0}">
      <dgm:prSet/>
      <dgm:spPr/>
      <dgm:t>
        <a:bodyPr/>
        <a:lstStyle/>
        <a:p>
          <a:endParaRPr lang="en-US" sz="1600"/>
        </a:p>
      </dgm:t>
    </dgm:pt>
    <dgm:pt modelId="{02B19E9A-05B1-1547-A9C2-035C363DB238}" type="sibTrans" cxnId="{B308AE62-7AD4-9941-85B5-8F5371C43CC0}">
      <dgm:prSet custT="1"/>
      <dgm:spPr/>
      <dgm:t>
        <a:bodyPr/>
        <a:lstStyle/>
        <a:p>
          <a:endParaRPr lang="en-US" sz="1200"/>
        </a:p>
      </dgm:t>
    </dgm:pt>
    <dgm:pt modelId="{C879A360-09D9-3746-B62A-F55FF245AEB3}">
      <dgm:prSet phldrT="[Text]" custT="1"/>
      <dgm:spPr>
        <a:solidFill>
          <a:srgbClr val="9BBB59"/>
        </a:solidFill>
      </dgm:spPr>
      <dgm:t>
        <a:bodyPr/>
        <a:lstStyle/>
        <a:p>
          <a:r>
            <a:rPr lang="en-US" sz="1600" dirty="0" smtClean="0"/>
            <a:t>Activity 2</a:t>
          </a:r>
          <a:endParaRPr lang="en-US" sz="1600" dirty="0"/>
        </a:p>
      </dgm:t>
    </dgm:pt>
    <dgm:pt modelId="{7A89CCD9-112A-BD46-84E3-624856535328}" type="parTrans" cxnId="{DE3E1F95-91FA-9B4B-AF97-4A16DC4FA72D}">
      <dgm:prSet/>
      <dgm:spPr/>
      <dgm:t>
        <a:bodyPr/>
        <a:lstStyle/>
        <a:p>
          <a:endParaRPr lang="en-US" sz="1600"/>
        </a:p>
      </dgm:t>
    </dgm:pt>
    <dgm:pt modelId="{075288C6-64E5-8945-A6F4-A3D137935723}" type="sibTrans" cxnId="{DE3E1F95-91FA-9B4B-AF97-4A16DC4FA72D}">
      <dgm:prSet/>
      <dgm:spPr/>
      <dgm:t>
        <a:bodyPr/>
        <a:lstStyle/>
        <a:p>
          <a:endParaRPr lang="en-US" sz="1600"/>
        </a:p>
      </dgm:t>
    </dgm:pt>
    <dgm:pt modelId="{1E9C9EC6-2D67-4743-AF63-CFD0C196D89E}" type="pres">
      <dgm:prSet presAssocID="{4DCF3515-9F4D-4341-89B3-A0945DC1D573}" presName="linearFlow" presStyleCnt="0">
        <dgm:presLayoutVars>
          <dgm:resizeHandles val="exact"/>
        </dgm:presLayoutVars>
      </dgm:prSet>
      <dgm:spPr/>
    </dgm:pt>
    <dgm:pt modelId="{33B18A6F-41F4-1A49-B6C3-4DB4CCE93A7F}" type="pres">
      <dgm:prSet presAssocID="{1798056D-4F9F-104B-9B07-085C0614C529}" presName="node" presStyleLbl="node1" presStyleIdx="0" presStyleCnt="8" custScaleX="279208" custLinFactNeighborY="-4372">
        <dgm:presLayoutVars>
          <dgm:bulletEnabled val="1"/>
        </dgm:presLayoutVars>
      </dgm:prSet>
      <dgm:spPr/>
      <dgm:t>
        <a:bodyPr/>
        <a:lstStyle/>
        <a:p>
          <a:endParaRPr lang="en-US"/>
        </a:p>
      </dgm:t>
    </dgm:pt>
    <dgm:pt modelId="{D4A0F7DE-29CA-304A-9950-F2C151802BDA}" type="pres">
      <dgm:prSet presAssocID="{9410E505-9970-944F-91FD-A807423A2D0A}" presName="sibTrans" presStyleLbl="sibTrans2D1" presStyleIdx="0" presStyleCnt="7" custScaleX="279208"/>
      <dgm:spPr/>
      <dgm:t>
        <a:bodyPr/>
        <a:lstStyle/>
        <a:p>
          <a:endParaRPr lang="en-US"/>
        </a:p>
      </dgm:t>
    </dgm:pt>
    <dgm:pt modelId="{EDC67740-2E68-6C4D-A9D6-80A366E5A68C}" type="pres">
      <dgm:prSet presAssocID="{9410E505-9970-944F-91FD-A807423A2D0A}" presName="connectorText" presStyleLbl="sibTrans2D1" presStyleIdx="0" presStyleCnt="7"/>
      <dgm:spPr/>
      <dgm:t>
        <a:bodyPr/>
        <a:lstStyle/>
        <a:p>
          <a:endParaRPr lang="en-US"/>
        </a:p>
      </dgm:t>
    </dgm:pt>
    <dgm:pt modelId="{187A1444-1288-A446-8B3E-F8165CF6D6A6}" type="pres">
      <dgm:prSet presAssocID="{A310C33B-C4CE-8A47-BEBF-4224FDB51A9E}" presName="node" presStyleLbl="node1" presStyleIdx="1" presStyleCnt="8" custScaleX="279208">
        <dgm:presLayoutVars>
          <dgm:bulletEnabled val="1"/>
        </dgm:presLayoutVars>
      </dgm:prSet>
      <dgm:spPr/>
      <dgm:t>
        <a:bodyPr/>
        <a:lstStyle/>
        <a:p>
          <a:endParaRPr lang="en-US"/>
        </a:p>
      </dgm:t>
    </dgm:pt>
    <dgm:pt modelId="{4336AD64-E969-9F42-9EB4-3AD26410D83C}" type="pres">
      <dgm:prSet presAssocID="{D835CDA1-338C-294B-A4A3-C60D92DB9105}" presName="sibTrans" presStyleLbl="sibTrans2D1" presStyleIdx="1" presStyleCnt="7" custScaleX="279208"/>
      <dgm:spPr/>
      <dgm:t>
        <a:bodyPr/>
        <a:lstStyle/>
        <a:p>
          <a:endParaRPr lang="en-US"/>
        </a:p>
      </dgm:t>
    </dgm:pt>
    <dgm:pt modelId="{5E8EAA7B-F261-CF42-8C50-E32F18D3987D}" type="pres">
      <dgm:prSet presAssocID="{D835CDA1-338C-294B-A4A3-C60D92DB9105}" presName="connectorText" presStyleLbl="sibTrans2D1" presStyleIdx="1" presStyleCnt="7"/>
      <dgm:spPr/>
      <dgm:t>
        <a:bodyPr/>
        <a:lstStyle/>
        <a:p>
          <a:endParaRPr lang="en-US"/>
        </a:p>
      </dgm:t>
    </dgm:pt>
    <dgm:pt modelId="{EE943699-E534-534E-BAAA-5D6208604594}" type="pres">
      <dgm:prSet presAssocID="{BEF67F36-7A4A-E946-A97F-1196FAE6419E}" presName="node" presStyleLbl="node1" presStyleIdx="2" presStyleCnt="8" custScaleX="279208">
        <dgm:presLayoutVars>
          <dgm:bulletEnabled val="1"/>
        </dgm:presLayoutVars>
      </dgm:prSet>
      <dgm:spPr/>
      <dgm:t>
        <a:bodyPr/>
        <a:lstStyle/>
        <a:p>
          <a:endParaRPr lang="en-US"/>
        </a:p>
      </dgm:t>
    </dgm:pt>
    <dgm:pt modelId="{9B99C771-335E-A44C-A3D9-4CEC0502522F}" type="pres">
      <dgm:prSet presAssocID="{5344B402-CE48-F24B-9321-6C2C90B88517}" presName="sibTrans" presStyleLbl="sibTrans2D1" presStyleIdx="2" presStyleCnt="7" custScaleX="279208"/>
      <dgm:spPr/>
      <dgm:t>
        <a:bodyPr/>
        <a:lstStyle/>
        <a:p>
          <a:endParaRPr lang="en-US"/>
        </a:p>
      </dgm:t>
    </dgm:pt>
    <dgm:pt modelId="{4D9B3047-83C0-F74E-A6F4-CC4DBF172E9E}" type="pres">
      <dgm:prSet presAssocID="{5344B402-CE48-F24B-9321-6C2C90B88517}" presName="connectorText" presStyleLbl="sibTrans2D1" presStyleIdx="2" presStyleCnt="7"/>
      <dgm:spPr/>
      <dgm:t>
        <a:bodyPr/>
        <a:lstStyle/>
        <a:p>
          <a:endParaRPr lang="en-US"/>
        </a:p>
      </dgm:t>
    </dgm:pt>
    <dgm:pt modelId="{E08C93CF-7AC8-0E4B-B314-83E53A97A847}" type="pres">
      <dgm:prSet presAssocID="{F942E0C0-F4F8-E042-8027-CEA8AF9C20A6}" presName="node" presStyleLbl="node1" presStyleIdx="3" presStyleCnt="8" custScaleX="279208">
        <dgm:presLayoutVars>
          <dgm:bulletEnabled val="1"/>
        </dgm:presLayoutVars>
      </dgm:prSet>
      <dgm:spPr/>
      <dgm:t>
        <a:bodyPr/>
        <a:lstStyle/>
        <a:p>
          <a:endParaRPr lang="en-US"/>
        </a:p>
      </dgm:t>
    </dgm:pt>
    <dgm:pt modelId="{9477B959-C198-E04C-84A1-200542AE4E7C}" type="pres">
      <dgm:prSet presAssocID="{FF7655AE-A2B8-8745-9C39-4B65426C6B3A}" presName="sibTrans" presStyleLbl="sibTrans2D1" presStyleIdx="3" presStyleCnt="7" custScaleX="279208"/>
      <dgm:spPr/>
      <dgm:t>
        <a:bodyPr/>
        <a:lstStyle/>
        <a:p>
          <a:endParaRPr lang="en-US"/>
        </a:p>
      </dgm:t>
    </dgm:pt>
    <dgm:pt modelId="{7852DA6E-4E68-994A-B646-512B1C90F766}" type="pres">
      <dgm:prSet presAssocID="{FF7655AE-A2B8-8745-9C39-4B65426C6B3A}" presName="connectorText" presStyleLbl="sibTrans2D1" presStyleIdx="3" presStyleCnt="7"/>
      <dgm:spPr/>
      <dgm:t>
        <a:bodyPr/>
        <a:lstStyle/>
        <a:p>
          <a:endParaRPr lang="en-US"/>
        </a:p>
      </dgm:t>
    </dgm:pt>
    <dgm:pt modelId="{08EB9249-3106-2549-89CB-AEA77227D82C}" type="pres">
      <dgm:prSet presAssocID="{D5EDEDED-DAC4-424C-8812-9A1E411B7EA8}" presName="node" presStyleLbl="node1" presStyleIdx="4" presStyleCnt="8" custScaleX="279208">
        <dgm:presLayoutVars>
          <dgm:bulletEnabled val="1"/>
        </dgm:presLayoutVars>
      </dgm:prSet>
      <dgm:spPr/>
      <dgm:t>
        <a:bodyPr/>
        <a:lstStyle/>
        <a:p>
          <a:endParaRPr lang="en-US"/>
        </a:p>
      </dgm:t>
    </dgm:pt>
    <dgm:pt modelId="{A4E82004-F586-9249-A186-C274320DA775}" type="pres">
      <dgm:prSet presAssocID="{053D5D1A-A0AB-A241-9234-CCC3FBA03C38}" presName="sibTrans" presStyleLbl="sibTrans2D1" presStyleIdx="4" presStyleCnt="7" custScaleX="279208"/>
      <dgm:spPr/>
      <dgm:t>
        <a:bodyPr/>
        <a:lstStyle/>
        <a:p>
          <a:endParaRPr lang="en-US"/>
        </a:p>
      </dgm:t>
    </dgm:pt>
    <dgm:pt modelId="{1912DBA1-920A-8547-AE9D-DFE010AF463E}" type="pres">
      <dgm:prSet presAssocID="{053D5D1A-A0AB-A241-9234-CCC3FBA03C38}" presName="connectorText" presStyleLbl="sibTrans2D1" presStyleIdx="4" presStyleCnt="7"/>
      <dgm:spPr/>
      <dgm:t>
        <a:bodyPr/>
        <a:lstStyle/>
        <a:p>
          <a:endParaRPr lang="en-US"/>
        </a:p>
      </dgm:t>
    </dgm:pt>
    <dgm:pt modelId="{FCD0E074-7F7C-5846-9A79-A47D3CF1B77C}" type="pres">
      <dgm:prSet presAssocID="{8BAE0D51-B384-4F47-A312-738A3D167531}" presName="node" presStyleLbl="node1" presStyleIdx="5" presStyleCnt="8" custScaleX="279208">
        <dgm:presLayoutVars>
          <dgm:bulletEnabled val="1"/>
        </dgm:presLayoutVars>
      </dgm:prSet>
      <dgm:spPr/>
      <dgm:t>
        <a:bodyPr/>
        <a:lstStyle/>
        <a:p>
          <a:endParaRPr lang="en-US"/>
        </a:p>
      </dgm:t>
    </dgm:pt>
    <dgm:pt modelId="{10FFA4B7-75EA-A849-BDC8-43F07117F3E0}" type="pres">
      <dgm:prSet presAssocID="{AC7B1ADD-18A7-0949-9FC1-DB3D7C658A62}" presName="sibTrans" presStyleLbl="sibTrans2D1" presStyleIdx="5" presStyleCnt="7" custScaleX="279208"/>
      <dgm:spPr/>
      <dgm:t>
        <a:bodyPr/>
        <a:lstStyle/>
        <a:p>
          <a:endParaRPr lang="en-US"/>
        </a:p>
      </dgm:t>
    </dgm:pt>
    <dgm:pt modelId="{7ABEFF16-90A6-1B42-99F8-B3CBF78E79D8}" type="pres">
      <dgm:prSet presAssocID="{AC7B1ADD-18A7-0949-9FC1-DB3D7C658A62}" presName="connectorText" presStyleLbl="sibTrans2D1" presStyleIdx="5" presStyleCnt="7"/>
      <dgm:spPr/>
      <dgm:t>
        <a:bodyPr/>
        <a:lstStyle/>
        <a:p>
          <a:endParaRPr lang="en-US"/>
        </a:p>
      </dgm:t>
    </dgm:pt>
    <dgm:pt modelId="{94C87080-D482-E846-95D4-4F6D2EADB8BC}" type="pres">
      <dgm:prSet presAssocID="{64A87ECD-DA3F-754B-938C-57B809827353}" presName="node" presStyleLbl="node1" presStyleIdx="6" presStyleCnt="8" custScaleX="279208">
        <dgm:presLayoutVars>
          <dgm:bulletEnabled val="1"/>
        </dgm:presLayoutVars>
      </dgm:prSet>
      <dgm:spPr/>
      <dgm:t>
        <a:bodyPr/>
        <a:lstStyle/>
        <a:p>
          <a:endParaRPr lang="en-US"/>
        </a:p>
      </dgm:t>
    </dgm:pt>
    <dgm:pt modelId="{7E98C4D2-31AC-6842-8451-EBDC67C2FC3A}" type="pres">
      <dgm:prSet presAssocID="{02B19E9A-05B1-1547-A9C2-035C363DB238}" presName="sibTrans" presStyleLbl="sibTrans2D1" presStyleIdx="6" presStyleCnt="7" custScaleX="279208"/>
      <dgm:spPr/>
      <dgm:t>
        <a:bodyPr/>
        <a:lstStyle/>
        <a:p>
          <a:endParaRPr lang="en-US"/>
        </a:p>
      </dgm:t>
    </dgm:pt>
    <dgm:pt modelId="{649BD083-5F17-1C49-8014-85BC8505DB0C}" type="pres">
      <dgm:prSet presAssocID="{02B19E9A-05B1-1547-A9C2-035C363DB238}" presName="connectorText" presStyleLbl="sibTrans2D1" presStyleIdx="6" presStyleCnt="7"/>
      <dgm:spPr/>
      <dgm:t>
        <a:bodyPr/>
        <a:lstStyle/>
        <a:p>
          <a:endParaRPr lang="en-US"/>
        </a:p>
      </dgm:t>
    </dgm:pt>
    <dgm:pt modelId="{94927A85-16D2-4445-BF1B-F2072C35357A}" type="pres">
      <dgm:prSet presAssocID="{C879A360-09D9-3746-B62A-F55FF245AEB3}" presName="node" presStyleLbl="node1" presStyleIdx="7" presStyleCnt="8" custScaleX="279208">
        <dgm:presLayoutVars>
          <dgm:bulletEnabled val="1"/>
        </dgm:presLayoutVars>
      </dgm:prSet>
      <dgm:spPr/>
      <dgm:t>
        <a:bodyPr/>
        <a:lstStyle/>
        <a:p>
          <a:endParaRPr lang="en-US"/>
        </a:p>
      </dgm:t>
    </dgm:pt>
  </dgm:ptLst>
  <dgm:cxnLst>
    <dgm:cxn modelId="{E4EC11F7-C82A-7045-AAD7-F154592AE7D4}" type="presOf" srcId="{AC7B1ADD-18A7-0949-9FC1-DB3D7C658A62}" destId="{10FFA4B7-75EA-A849-BDC8-43F07117F3E0}" srcOrd="0" destOrd="0" presId="urn:microsoft.com/office/officeart/2005/8/layout/process2"/>
    <dgm:cxn modelId="{457DAA65-92CF-8545-A0E9-279936D26EBC}" type="presOf" srcId="{02B19E9A-05B1-1547-A9C2-035C363DB238}" destId="{649BD083-5F17-1C49-8014-85BC8505DB0C}" srcOrd="1" destOrd="0" presId="urn:microsoft.com/office/officeart/2005/8/layout/process2"/>
    <dgm:cxn modelId="{840BD76E-EF1D-474D-8655-275D841E9B6C}" type="presOf" srcId="{9410E505-9970-944F-91FD-A807423A2D0A}" destId="{EDC67740-2E68-6C4D-A9D6-80A366E5A68C}" srcOrd="1" destOrd="0" presId="urn:microsoft.com/office/officeart/2005/8/layout/process2"/>
    <dgm:cxn modelId="{EBBA961C-6A76-944D-B41C-E54EAE66C03C}" type="presOf" srcId="{8BAE0D51-B384-4F47-A312-738A3D167531}" destId="{FCD0E074-7F7C-5846-9A79-A47D3CF1B77C}" srcOrd="0" destOrd="0" presId="urn:microsoft.com/office/officeart/2005/8/layout/process2"/>
    <dgm:cxn modelId="{4ECC0EA0-95BB-8449-A379-A0A77DE0CEF0}" type="presOf" srcId="{5344B402-CE48-F24B-9321-6C2C90B88517}" destId="{9B99C771-335E-A44C-A3D9-4CEC0502522F}" srcOrd="0" destOrd="0" presId="urn:microsoft.com/office/officeart/2005/8/layout/process2"/>
    <dgm:cxn modelId="{7C7914B8-683D-564A-8EAD-42B935EDECD6}" type="presOf" srcId="{D835CDA1-338C-294B-A4A3-C60D92DB9105}" destId="{5E8EAA7B-F261-CF42-8C50-E32F18D3987D}" srcOrd="1" destOrd="0" presId="urn:microsoft.com/office/officeart/2005/8/layout/process2"/>
    <dgm:cxn modelId="{601BCF55-52F5-0B47-A6F2-1D28AC833FBD}" srcId="{4DCF3515-9F4D-4341-89B3-A0945DC1D573}" destId="{A310C33B-C4CE-8A47-BEBF-4224FDB51A9E}" srcOrd="1" destOrd="0" parTransId="{198C4AF8-8E5E-E440-94FD-508EA250FC99}" sibTransId="{D835CDA1-338C-294B-A4A3-C60D92DB9105}"/>
    <dgm:cxn modelId="{F56CD569-BE1C-0543-B23C-84FCB14E6351}" type="presOf" srcId="{053D5D1A-A0AB-A241-9234-CCC3FBA03C38}" destId="{A4E82004-F586-9249-A186-C274320DA775}" srcOrd="0" destOrd="0" presId="urn:microsoft.com/office/officeart/2005/8/layout/process2"/>
    <dgm:cxn modelId="{75328D0A-B8B1-AB47-9407-93891C60B1D9}" type="presOf" srcId="{9410E505-9970-944F-91FD-A807423A2D0A}" destId="{D4A0F7DE-29CA-304A-9950-F2C151802BDA}" srcOrd="0" destOrd="0" presId="urn:microsoft.com/office/officeart/2005/8/layout/process2"/>
    <dgm:cxn modelId="{A6FD6EA5-8BDB-FB4E-89C0-978A55672579}" type="presOf" srcId="{D835CDA1-338C-294B-A4A3-C60D92DB9105}" destId="{4336AD64-E969-9F42-9EB4-3AD26410D83C}" srcOrd="0" destOrd="0" presId="urn:microsoft.com/office/officeart/2005/8/layout/process2"/>
    <dgm:cxn modelId="{F956A988-C35F-FF4F-9174-8DAED0640AA5}" srcId="{4DCF3515-9F4D-4341-89B3-A0945DC1D573}" destId="{BEF67F36-7A4A-E946-A97F-1196FAE6419E}" srcOrd="2" destOrd="0" parTransId="{AE1C16CC-9DF6-A542-B51E-5BF6A7441F10}" sibTransId="{5344B402-CE48-F24B-9321-6C2C90B88517}"/>
    <dgm:cxn modelId="{B308AE62-7AD4-9941-85B5-8F5371C43CC0}" srcId="{4DCF3515-9F4D-4341-89B3-A0945DC1D573}" destId="{64A87ECD-DA3F-754B-938C-57B809827353}" srcOrd="6" destOrd="0" parTransId="{E9949A2D-1A17-3F4F-800C-AC90A463B656}" sibTransId="{02B19E9A-05B1-1547-A9C2-035C363DB238}"/>
    <dgm:cxn modelId="{6F2FA087-5F9F-D545-A189-62E80127C8D3}" type="presOf" srcId="{C879A360-09D9-3746-B62A-F55FF245AEB3}" destId="{94927A85-16D2-4445-BF1B-F2072C35357A}" srcOrd="0" destOrd="0" presId="urn:microsoft.com/office/officeart/2005/8/layout/process2"/>
    <dgm:cxn modelId="{A05C5067-3EAC-C84F-9947-2E03B7A62164}" srcId="{4DCF3515-9F4D-4341-89B3-A0945DC1D573}" destId="{D5EDEDED-DAC4-424C-8812-9A1E411B7EA8}" srcOrd="4" destOrd="0" parTransId="{10692819-6D0E-674C-BD5D-F503CFCEB098}" sibTransId="{053D5D1A-A0AB-A241-9234-CCC3FBA03C38}"/>
    <dgm:cxn modelId="{9787EA34-6A16-F848-B44F-7A0E68B67AF0}" type="presOf" srcId="{A310C33B-C4CE-8A47-BEBF-4224FDB51A9E}" destId="{187A1444-1288-A446-8B3E-F8165CF6D6A6}" srcOrd="0" destOrd="0" presId="urn:microsoft.com/office/officeart/2005/8/layout/process2"/>
    <dgm:cxn modelId="{0526DD00-7380-5F44-A11F-122DF9F3903F}" type="presOf" srcId="{02B19E9A-05B1-1547-A9C2-035C363DB238}" destId="{7E98C4D2-31AC-6842-8451-EBDC67C2FC3A}" srcOrd="0" destOrd="0" presId="urn:microsoft.com/office/officeart/2005/8/layout/process2"/>
    <dgm:cxn modelId="{8562A084-DA8E-CD4B-A4F8-9931AD36BF83}" type="presOf" srcId="{5344B402-CE48-F24B-9321-6C2C90B88517}" destId="{4D9B3047-83C0-F74E-A6F4-CC4DBF172E9E}" srcOrd="1" destOrd="0" presId="urn:microsoft.com/office/officeart/2005/8/layout/process2"/>
    <dgm:cxn modelId="{271C4037-51B0-5644-9293-83C583D27FE1}" type="presOf" srcId="{BEF67F36-7A4A-E946-A97F-1196FAE6419E}" destId="{EE943699-E534-534E-BAAA-5D6208604594}" srcOrd="0" destOrd="0" presId="urn:microsoft.com/office/officeart/2005/8/layout/process2"/>
    <dgm:cxn modelId="{23D5B256-C13B-164F-8423-EAC712A6EA4F}" type="presOf" srcId="{FF7655AE-A2B8-8745-9C39-4B65426C6B3A}" destId="{9477B959-C198-E04C-84A1-200542AE4E7C}" srcOrd="0" destOrd="0" presId="urn:microsoft.com/office/officeart/2005/8/layout/process2"/>
    <dgm:cxn modelId="{19CF110D-7FCB-B545-837D-78777F3E6DC3}" type="presOf" srcId="{4DCF3515-9F4D-4341-89B3-A0945DC1D573}" destId="{1E9C9EC6-2D67-4743-AF63-CFD0C196D89E}" srcOrd="0" destOrd="0" presId="urn:microsoft.com/office/officeart/2005/8/layout/process2"/>
    <dgm:cxn modelId="{0AA5EB0E-D928-A443-B562-474E901E44B3}" srcId="{4DCF3515-9F4D-4341-89B3-A0945DC1D573}" destId="{1798056D-4F9F-104B-9B07-085C0614C529}" srcOrd="0" destOrd="0" parTransId="{BB8A54C0-2559-1343-9AF0-E430C7E75900}" sibTransId="{9410E505-9970-944F-91FD-A807423A2D0A}"/>
    <dgm:cxn modelId="{FBA6DC21-1E03-1D4F-BD39-192DD3E6907B}" type="presOf" srcId="{AC7B1ADD-18A7-0949-9FC1-DB3D7C658A62}" destId="{7ABEFF16-90A6-1B42-99F8-B3CBF78E79D8}" srcOrd="1" destOrd="0" presId="urn:microsoft.com/office/officeart/2005/8/layout/process2"/>
    <dgm:cxn modelId="{2D99313F-5E88-1D48-8405-D98335AFFDB9}" srcId="{4DCF3515-9F4D-4341-89B3-A0945DC1D573}" destId="{F942E0C0-F4F8-E042-8027-CEA8AF9C20A6}" srcOrd="3" destOrd="0" parTransId="{E589A723-D105-3843-A4E6-56619FEAA1EB}" sibTransId="{FF7655AE-A2B8-8745-9C39-4B65426C6B3A}"/>
    <dgm:cxn modelId="{D356F9D6-5689-6C45-90E2-2CA3B7B2CD7D}" type="presOf" srcId="{FF7655AE-A2B8-8745-9C39-4B65426C6B3A}" destId="{7852DA6E-4E68-994A-B646-512B1C90F766}" srcOrd="1" destOrd="0" presId="urn:microsoft.com/office/officeart/2005/8/layout/process2"/>
    <dgm:cxn modelId="{DE3E1F95-91FA-9B4B-AF97-4A16DC4FA72D}" srcId="{4DCF3515-9F4D-4341-89B3-A0945DC1D573}" destId="{C879A360-09D9-3746-B62A-F55FF245AEB3}" srcOrd="7" destOrd="0" parTransId="{7A89CCD9-112A-BD46-84E3-624856535328}" sibTransId="{075288C6-64E5-8945-A6F4-A3D137935723}"/>
    <dgm:cxn modelId="{D4850006-71A2-5446-8619-7EB9B4DE6249}" type="presOf" srcId="{1798056D-4F9F-104B-9B07-085C0614C529}" destId="{33B18A6F-41F4-1A49-B6C3-4DB4CCE93A7F}" srcOrd="0" destOrd="0" presId="urn:microsoft.com/office/officeart/2005/8/layout/process2"/>
    <dgm:cxn modelId="{A4CDCA8B-86B1-9046-B8AF-0AB33B300F9E}" type="presOf" srcId="{D5EDEDED-DAC4-424C-8812-9A1E411B7EA8}" destId="{08EB9249-3106-2549-89CB-AEA77227D82C}" srcOrd="0" destOrd="0" presId="urn:microsoft.com/office/officeart/2005/8/layout/process2"/>
    <dgm:cxn modelId="{FCDC4A44-89AF-EB49-9B10-7A7524AA519A}" srcId="{4DCF3515-9F4D-4341-89B3-A0945DC1D573}" destId="{8BAE0D51-B384-4F47-A312-738A3D167531}" srcOrd="5" destOrd="0" parTransId="{84622014-A10E-6E40-910B-464ACA388E3F}" sibTransId="{AC7B1ADD-18A7-0949-9FC1-DB3D7C658A62}"/>
    <dgm:cxn modelId="{EC3E5F00-A876-494C-A7E3-1E95D0F33696}" type="presOf" srcId="{F942E0C0-F4F8-E042-8027-CEA8AF9C20A6}" destId="{E08C93CF-7AC8-0E4B-B314-83E53A97A847}" srcOrd="0" destOrd="0" presId="urn:microsoft.com/office/officeart/2005/8/layout/process2"/>
    <dgm:cxn modelId="{9CE50390-E3C5-9D42-A518-47BD76CD9059}" type="presOf" srcId="{053D5D1A-A0AB-A241-9234-CCC3FBA03C38}" destId="{1912DBA1-920A-8547-AE9D-DFE010AF463E}" srcOrd="1" destOrd="0" presId="urn:microsoft.com/office/officeart/2005/8/layout/process2"/>
    <dgm:cxn modelId="{342A1546-2043-F14D-BFB5-D1BAAFEC3F88}" type="presOf" srcId="{64A87ECD-DA3F-754B-938C-57B809827353}" destId="{94C87080-D482-E846-95D4-4F6D2EADB8BC}" srcOrd="0" destOrd="0" presId="urn:microsoft.com/office/officeart/2005/8/layout/process2"/>
    <dgm:cxn modelId="{BEA69186-A5F9-7541-BA88-A321245EB081}" type="presParOf" srcId="{1E9C9EC6-2D67-4743-AF63-CFD0C196D89E}" destId="{33B18A6F-41F4-1A49-B6C3-4DB4CCE93A7F}" srcOrd="0" destOrd="0" presId="urn:microsoft.com/office/officeart/2005/8/layout/process2"/>
    <dgm:cxn modelId="{76E54A63-785A-C34B-A648-C4FE44B4C210}" type="presParOf" srcId="{1E9C9EC6-2D67-4743-AF63-CFD0C196D89E}" destId="{D4A0F7DE-29CA-304A-9950-F2C151802BDA}" srcOrd="1" destOrd="0" presId="urn:microsoft.com/office/officeart/2005/8/layout/process2"/>
    <dgm:cxn modelId="{7D8E26CC-1E73-1947-9D9F-6692F11D7AC3}" type="presParOf" srcId="{D4A0F7DE-29CA-304A-9950-F2C151802BDA}" destId="{EDC67740-2E68-6C4D-A9D6-80A366E5A68C}" srcOrd="0" destOrd="0" presId="urn:microsoft.com/office/officeart/2005/8/layout/process2"/>
    <dgm:cxn modelId="{4BF249D9-9E77-744E-A93A-C98E4F2C7AA3}" type="presParOf" srcId="{1E9C9EC6-2D67-4743-AF63-CFD0C196D89E}" destId="{187A1444-1288-A446-8B3E-F8165CF6D6A6}" srcOrd="2" destOrd="0" presId="urn:microsoft.com/office/officeart/2005/8/layout/process2"/>
    <dgm:cxn modelId="{54D53C59-0E00-BA48-988E-FCFE76A5C318}" type="presParOf" srcId="{1E9C9EC6-2D67-4743-AF63-CFD0C196D89E}" destId="{4336AD64-E969-9F42-9EB4-3AD26410D83C}" srcOrd="3" destOrd="0" presId="urn:microsoft.com/office/officeart/2005/8/layout/process2"/>
    <dgm:cxn modelId="{1EB7E952-EC62-0045-84D2-F27530450AEF}" type="presParOf" srcId="{4336AD64-E969-9F42-9EB4-3AD26410D83C}" destId="{5E8EAA7B-F261-CF42-8C50-E32F18D3987D}" srcOrd="0" destOrd="0" presId="urn:microsoft.com/office/officeart/2005/8/layout/process2"/>
    <dgm:cxn modelId="{B63F836C-80EC-6543-81B6-5CD9D44B37A3}" type="presParOf" srcId="{1E9C9EC6-2D67-4743-AF63-CFD0C196D89E}" destId="{EE943699-E534-534E-BAAA-5D6208604594}" srcOrd="4" destOrd="0" presId="urn:microsoft.com/office/officeart/2005/8/layout/process2"/>
    <dgm:cxn modelId="{067400BD-62A7-2241-B1BB-487B29A92623}" type="presParOf" srcId="{1E9C9EC6-2D67-4743-AF63-CFD0C196D89E}" destId="{9B99C771-335E-A44C-A3D9-4CEC0502522F}" srcOrd="5" destOrd="0" presId="urn:microsoft.com/office/officeart/2005/8/layout/process2"/>
    <dgm:cxn modelId="{334DD20F-D005-7241-BFC7-1697E9E57F8A}" type="presParOf" srcId="{9B99C771-335E-A44C-A3D9-4CEC0502522F}" destId="{4D9B3047-83C0-F74E-A6F4-CC4DBF172E9E}" srcOrd="0" destOrd="0" presId="urn:microsoft.com/office/officeart/2005/8/layout/process2"/>
    <dgm:cxn modelId="{6F0C5DB8-830A-8647-B742-6D555AC08819}" type="presParOf" srcId="{1E9C9EC6-2D67-4743-AF63-CFD0C196D89E}" destId="{E08C93CF-7AC8-0E4B-B314-83E53A97A847}" srcOrd="6" destOrd="0" presId="urn:microsoft.com/office/officeart/2005/8/layout/process2"/>
    <dgm:cxn modelId="{7FC297A0-EE58-FC4B-931C-B1CB60798D1D}" type="presParOf" srcId="{1E9C9EC6-2D67-4743-AF63-CFD0C196D89E}" destId="{9477B959-C198-E04C-84A1-200542AE4E7C}" srcOrd="7" destOrd="0" presId="urn:microsoft.com/office/officeart/2005/8/layout/process2"/>
    <dgm:cxn modelId="{B4B38045-3AB1-EE49-9C9E-1201328B54B6}" type="presParOf" srcId="{9477B959-C198-E04C-84A1-200542AE4E7C}" destId="{7852DA6E-4E68-994A-B646-512B1C90F766}" srcOrd="0" destOrd="0" presId="urn:microsoft.com/office/officeart/2005/8/layout/process2"/>
    <dgm:cxn modelId="{A90000BC-C981-8F48-A52A-E2FD71BAEAFF}" type="presParOf" srcId="{1E9C9EC6-2D67-4743-AF63-CFD0C196D89E}" destId="{08EB9249-3106-2549-89CB-AEA77227D82C}" srcOrd="8" destOrd="0" presId="urn:microsoft.com/office/officeart/2005/8/layout/process2"/>
    <dgm:cxn modelId="{1A4EA55E-883F-A34C-A975-44BA0DFB74A1}" type="presParOf" srcId="{1E9C9EC6-2D67-4743-AF63-CFD0C196D89E}" destId="{A4E82004-F586-9249-A186-C274320DA775}" srcOrd="9" destOrd="0" presId="urn:microsoft.com/office/officeart/2005/8/layout/process2"/>
    <dgm:cxn modelId="{B49A8BD8-4D79-ED4B-9D94-44657446885B}" type="presParOf" srcId="{A4E82004-F586-9249-A186-C274320DA775}" destId="{1912DBA1-920A-8547-AE9D-DFE010AF463E}" srcOrd="0" destOrd="0" presId="urn:microsoft.com/office/officeart/2005/8/layout/process2"/>
    <dgm:cxn modelId="{1B9F13D5-65C1-E54E-B9B0-EEF141165644}" type="presParOf" srcId="{1E9C9EC6-2D67-4743-AF63-CFD0C196D89E}" destId="{FCD0E074-7F7C-5846-9A79-A47D3CF1B77C}" srcOrd="10" destOrd="0" presId="urn:microsoft.com/office/officeart/2005/8/layout/process2"/>
    <dgm:cxn modelId="{CBFCE2BA-B229-664D-82D6-DC8243F6DFE3}" type="presParOf" srcId="{1E9C9EC6-2D67-4743-AF63-CFD0C196D89E}" destId="{10FFA4B7-75EA-A849-BDC8-43F07117F3E0}" srcOrd="11" destOrd="0" presId="urn:microsoft.com/office/officeart/2005/8/layout/process2"/>
    <dgm:cxn modelId="{B5D76FD2-145A-5945-86B0-DE10192D2A05}" type="presParOf" srcId="{10FFA4B7-75EA-A849-BDC8-43F07117F3E0}" destId="{7ABEFF16-90A6-1B42-99F8-B3CBF78E79D8}" srcOrd="0" destOrd="0" presId="urn:microsoft.com/office/officeart/2005/8/layout/process2"/>
    <dgm:cxn modelId="{F3AB9EB9-CE40-7849-B9FD-9800F74C7CA3}" type="presParOf" srcId="{1E9C9EC6-2D67-4743-AF63-CFD0C196D89E}" destId="{94C87080-D482-E846-95D4-4F6D2EADB8BC}" srcOrd="12" destOrd="0" presId="urn:microsoft.com/office/officeart/2005/8/layout/process2"/>
    <dgm:cxn modelId="{647072A8-7762-2441-A66D-6CE088023E35}" type="presParOf" srcId="{1E9C9EC6-2D67-4743-AF63-CFD0C196D89E}" destId="{7E98C4D2-31AC-6842-8451-EBDC67C2FC3A}" srcOrd="13" destOrd="0" presId="urn:microsoft.com/office/officeart/2005/8/layout/process2"/>
    <dgm:cxn modelId="{40822A92-4DC4-7748-88CF-6C960A538312}" type="presParOf" srcId="{7E98C4D2-31AC-6842-8451-EBDC67C2FC3A}" destId="{649BD083-5F17-1C49-8014-85BC8505DB0C}" srcOrd="0" destOrd="0" presId="urn:microsoft.com/office/officeart/2005/8/layout/process2"/>
    <dgm:cxn modelId="{A7C3894C-94FB-4641-A54D-CCAEA727A479}" type="presParOf" srcId="{1E9C9EC6-2D67-4743-AF63-CFD0C196D89E}" destId="{94927A85-16D2-4445-BF1B-F2072C35357A}" srcOrd="1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0D9EDB-11F1-4822-BA9B-954E88ADFB0F}">
      <dsp:nvSpPr>
        <dsp:cNvPr id="0" name=""/>
        <dsp:cNvSpPr/>
      </dsp:nvSpPr>
      <dsp:spPr>
        <a:xfrm>
          <a:off x="2385242" y="1034694"/>
          <a:ext cx="1325514" cy="1325676"/>
        </a:xfrm>
        <a:prstGeom prst="ellipse">
          <a:avLst/>
        </a:prstGeom>
        <a:solidFill>
          <a:schemeClr val="lt1">
            <a:alpha val="5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333C7A2-8C4B-49F9-94AC-C0904CB099E3}">
      <dsp:nvSpPr>
        <dsp:cNvPr id="0" name=""/>
        <dsp:cNvSpPr/>
      </dsp:nvSpPr>
      <dsp:spPr>
        <a:xfrm>
          <a:off x="2288590" y="0"/>
          <a:ext cx="1518818" cy="81280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AU" sz="2000" kern="1200" dirty="0" smtClean="0">
              <a:solidFill>
                <a:srgbClr val="002060"/>
              </a:solidFill>
            </a:rPr>
            <a:t>Process</a:t>
          </a:r>
          <a:endParaRPr lang="en-US" sz="2000" kern="1200" dirty="0">
            <a:solidFill>
              <a:srgbClr val="002060"/>
            </a:solidFill>
          </a:endParaRPr>
        </a:p>
      </dsp:txBody>
      <dsp:txXfrm>
        <a:off x="2288590" y="0"/>
        <a:ext cx="1518818" cy="812800"/>
      </dsp:txXfrm>
    </dsp:sp>
    <dsp:sp modelId="{3DC661E1-2272-47C3-AFF0-6803B21192EC}">
      <dsp:nvSpPr>
        <dsp:cNvPr id="0" name=""/>
        <dsp:cNvSpPr/>
      </dsp:nvSpPr>
      <dsp:spPr>
        <a:xfrm>
          <a:off x="2774060" y="1221638"/>
          <a:ext cx="1325514" cy="1325676"/>
        </a:xfrm>
        <a:prstGeom prst="ellipse">
          <a:avLst/>
        </a:prstGeom>
        <a:solidFill>
          <a:schemeClr val="lt1">
            <a:alpha val="5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8B56162-386C-48A3-8088-E6C73062275F}">
      <dsp:nvSpPr>
        <dsp:cNvPr id="0" name=""/>
        <dsp:cNvSpPr/>
      </dsp:nvSpPr>
      <dsp:spPr>
        <a:xfrm>
          <a:off x="4263054" y="772160"/>
          <a:ext cx="1435973" cy="89408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AU" sz="2000" kern="1200" dirty="0" smtClean="0">
              <a:solidFill>
                <a:srgbClr val="002060"/>
              </a:solidFill>
            </a:rPr>
            <a:t>Learners</a:t>
          </a:r>
          <a:endParaRPr lang="en-US" sz="2000" kern="1200" dirty="0">
            <a:solidFill>
              <a:srgbClr val="002060"/>
            </a:solidFill>
          </a:endParaRPr>
        </a:p>
      </dsp:txBody>
      <dsp:txXfrm>
        <a:off x="4263054" y="772160"/>
        <a:ext cx="1435973" cy="894080"/>
      </dsp:txXfrm>
    </dsp:sp>
    <dsp:sp modelId="{62A594D0-2F19-4990-8374-6FE82E716ED2}">
      <dsp:nvSpPr>
        <dsp:cNvPr id="0" name=""/>
        <dsp:cNvSpPr/>
      </dsp:nvSpPr>
      <dsp:spPr>
        <a:xfrm>
          <a:off x="2869607" y="1642262"/>
          <a:ext cx="1325514" cy="1325676"/>
        </a:xfrm>
        <a:prstGeom prst="ellipse">
          <a:avLst/>
        </a:prstGeom>
        <a:solidFill>
          <a:schemeClr val="lt1">
            <a:alpha val="5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C9DE582-52B2-4A19-9501-C4FE8E408000}">
      <dsp:nvSpPr>
        <dsp:cNvPr id="0" name=""/>
        <dsp:cNvSpPr/>
      </dsp:nvSpPr>
      <dsp:spPr>
        <a:xfrm>
          <a:off x="4401129" y="1910080"/>
          <a:ext cx="1408358" cy="95504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AU" sz="2000" kern="1200" dirty="0" smtClean="0">
              <a:solidFill>
                <a:srgbClr val="002060"/>
              </a:solidFill>
            </a:rPr>
            <a:t>Sense making</a:t>
          </a:r>
          <a:endParaRPr lang="en-US" sz="2000" kern="1200" dirty="0">
            <a:solidFill>
              <a:srgbClr val="002060"/>
            </a:solidFill>
          </a:endParaRPr>
        </a:p>
      </dsp:txBody>
      <dsp:txXfrm>
        <a:off x="4401129" y="1910080"/>
        <a:ext cx="1408358" cy="955040"/>
      </dsp:txXfrm>
    </dsp:sp>
    <dsp:sp modelId="{25A2B386-9588-4C55-8340-7A1451820601}">
      <dsp:nvSpPr>
        <dsp:cNvPr id="0" name=""/>
        <dsp:cNvSpPr/>
      </dsp:nvSpPr>
      <dsp:spPr>
        <a:xfrm>
          <a:off x="2600638" y="1979574"/>
          <a:ext cx="1325514" cy="1325676"/>
        </a:xfrm>
        <a:prstGeom prst="ellipse">
          <a:avLst/>
        </a:prstGeom>
        <a:solidFill>
          <a:schemeClr val="lt1">
            <a:alpha val="5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5793CBA-239D-4A6E-85E4-CD0EBD4B2E47}">
      <dsp:nvSpPr>
        <dsp:cNvPr id="0" name=""/>
        <dsp:cNvSpPr/>
      </dsp:nvSpPr>
      <dsp:spPr>
        <a:xfrm>
          <a:off x="3793601" y="3190240"/>
          <a:ext cx="1518818" cy="87376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AU" sz="2000" kern="1200" dirty="0" smtClean="0">
              <a:solidFill>
                <a:srgbClr val="002060"/>
              </a:solidFill>
            </a:rPr>
            <a:t>Information</a:t>
          </a:r>
          <a:endParaRPr lang="en-US" sz="2000" kern="1200" dirty="0">
            <a:solidFill>
              <a:srgbClr val="002060"/>
            </a:solidFill>
          </a:endParaRPr>
        </a:p>
      </dsp:txBody>
      <dsp:txXfrm>
        <a:off x="3793601" y="3190240"/>
        <a:ext cx="1518818" cy="873760"/>
      </dsp:txXfrm>
    </dsp:sp>
    <dsp:sp modelId="{F2CCF0B7-6267-4120-AFDC-7DE0FD778B96}">
      <dsp:nvSpPr>
        <dsp:cNvPr id="0" name=""/>
        <dsp:cNvSpPr/>
      </dsp:nvSpPr>
      <dsp:spPr>
        <a:xfrm>
          <a:off x="2169846" y="1979574"/>
          <a:ext cx="1325514" cy="1325676"/>
        </a:xfrm>
        <a:prstGeom prst="ellipse">
          <a:avLst/>
        </a:prstGeom>
        <a:solidFill>
          <a:schemeClr val="lt1">
            <a:alpha val="5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ED7DC91-3BFE-4865-91A4-FBCD8487779D}">
      <dsp:nvSpPr>
        <dsp:cNvPr id="0" name=""/>
        <dsp:cNvSpPr/>
      </dsp:nvSpPr>
      <dsp:spPr>
        <a:xfrm>
          <a:off x="783579" y="3190240"/>
          <a:ext cx="1518818" cy="87376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AU" sz="2000" kern="1200" dirty="0" smtClean="0">
              <a:solidFill>
                <a:srgbClr val="002060"/>
              </a:solidFill>
            </a:rPr>
            <a:t>Performance</a:t>
          </a:r>
          <a:endParaRPr lang="en-US" sz="2000" kern="1200" dirty="0">
            <a:solidFill>
              <a:srgbClr val="002060"/>
            </a:solidFill>
          </a:endParaRPr>
        </a:p>
      </dsp:txBody>
      <dsp:txXfrm>
        <a:off x="783579" y="3190240"/>
        <a:ext cx="1518818" cy="873760"/>
      </dsp:txXfrm>
    </dsp:sp>
    <dsp:sp modelId="{2EA9130E-98AD-40C2-9960-26632980070E}">
      <dsp:nvSpPr>
        <dsp:cNvPr id="0" name=""/>
        <dsp:cNvSpPr/>
      </dsp:nvSpPr>
      <dsp:spPr>
        <a:xfrm>
          <a:off x="1900877" y="1642262"/>
          <a:ext cx="1325514" cy="1325676"/>
        </a:xfrm>
        <a:prstGeom prst="ellipse">
          <a:avLst/>
        </a:prstGeom>
        <a:solidFill>
          <a:schemeClr val="lt1">
            <a:alpha val="5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C83E72DB-2ACC-431E-8CCE-6FB8C8E41BEB}">
      <dsp:nvSpPr>
        <dsp:cNvPr id="0" name=""/>
        <dsp:cNvSpPr/>
      </dsp:nvSpPr>
      <dsp:spPr>
        <a:xfrm>
          <a:off x="286511" y="1910080"/>
          <a:ext cx="1408358" cy="95504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AU" sz="2000" kern="1200" dirty="0" smtClean="0">
              <a:solidFill>
                <a:srgbClr val="002060"/>
              </a:solidFill>
            </a:rPr>
            <a:t>Effect/Impact</a:t>
          </a:r>
          <a:endParaRPr lang="en-US" sz="2000" kern="1200" dirty="0">
            <a:solidFill>
              <a:srgbClr val="002060"/>
            </a:solidFill>
          </a:endParaRPr>
        </a:p>
      </dsp:txBody>
      <dsp:txXfrm>
        <a:off x="286511" y="1910080"/>
        <a:ext cx="1408358" cy="955040"/>
      </dsp:txXfrm>
    </dsp:sp>
    <dsp:sp modelId="{5DDE6854-5D62-4A2E-9E3E-FBCFD777E4A6}">
      <dsp:nvSpPr>
        <dsp:cNvPr id="0" name=""/>
        <dsp:cNvSpPr/>
      </dsp:nvSpPr>
      <dsp:spPr>
        <a:xfrm>
          <a:off x="1996425" y="1221638"/>
          <a:ext cx="1325514" cy="1325676"/>
        </a:xfrm>
        <a:prstGeom prst="ellipse">
          <a:avLst/>
        </a:prstGeom>
        <a:solidFill>
          <a:schemeClr val="lt1">
            <a:alpha val="5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C8EC6B3-8C30-4553-8296-CA4984CFB0EB}">
      <dsp:nvSpPr>
        <dsp:cNvPr id="0" name=""/>
        <dsp:cNvSpPr/>
      </dsp:nvSpPr>
      <dsp:spPr>
        <a:xfrm>
          <a:off x="396971" y="772160"/>
          <a:ext cx="1435973" cy="89408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AU" sz="2000" kern="1200" dirty="0" smtClean="0">
              <a:solidFill>
                <a:srgbClr val="002060"/>
              </a:solidFill>
            </a:rPr>
            <a:t>Quality</a:t>
          </a:r>
          <a:endParaRPr lang="en-US" sz="2000" kern="1200" dirty="0">
            <a:solidFill>
              <a:srgbClr val="002060"/>
            </a:solidFill>
          </a:endParaRPr>
        </a:p>
      </dsp:txBody>
      <dsp:txXfrm>
        <a:off x="396971" y="772160"/>
        <a:ext cx="1435973" cy="8940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E68A9F-0AE1-C44A-B57C-CDB415FE7DD6}">
      <dsp:nvSpPr>
        <dsp:cNvPr id="0" name=""/>
        <dsp:cNvSpPr/>
      </dsp:nvSpPr>
      <dsp:spPr>
        <a:xfrm>
          <a:off x="3925539" y="869517"/>
          <a:ext cx="2036683" cy="956528"/>
        </a:xfrm>
        <a:prstGeom prst="rect">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kern="1200" dirty="0" smtClean="0"/>
            <a:t>Activity 3</a:t>
          </a:r>
          <a:endParaRPr lang="en-US" sz="2400" kern="1200" dirty="0"/>
        </a:p>
      </dsp:txBody>
      <dsp:txXfrm>
        <a:off x="4197097" y="1036910"/>
        <a:ext cx="1493567" cy="430437"/>
      </dsp:txXfrm>
    </dsp:sp>
    <dsp:sp modelId="{C78D39D0-A71F-0E45-B68A-780A738BAC94}">
      <dsp:nvSpPr>
        <dsp:cNvPr id="0" name=""/>
        <dsp:cNvSpPr/>
      </dsp:nvSpPr>
      <dsp:spPr>
        <a:xfrm>
          <a:off x="2701947" y="1603904"/>
          <a:ext cx="2036683" cy="857626"/>
        </a:xfrm>
        <a:prstGeom prst="rect">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l" defTabSz="1066800">
            <a:lnSpc>
              <a:spcPct val="90000"/>
            </a:lnSpc>
            <a:spcBef>
              <a:spcPct val="0"/>
            </a:spcBef>
            <a:spcAft>
              <a:spcPct val="35000"/>
            </a:spcAft>
          </a:pPr>
          <a:r>
            <a:rPr lang="en-US" sz="2400" kern="1200" dirty="0" smtClean="0"/>
            <a:t>Activity 2</a:t>
          </a:r>
          <a:endParaRPr lang="en-US" sz="2400" kern="1200" dirty="0"/>
        </a:p>
      </dsp:txBody>
      <dsp:txXfrm>
        <a:off x="3324833" y="1825458"/>
        <a:ext cx="1222009" cy="471694"/>
      </dsp:txXfrm>
    </dsp:sp>
    <dsp:sp modelId="{4F243416-3471-8C4E-A5E4-BFD3806B4FCD}">
      <dsp:nvSpPr>
        <dsp:cNvPr id="0" name=""/>
        <dsp:cNvSpPr/>
      </dsp:nvSpPr>
      <dsp:spPr>
        <a:xfrm>
          <a:off x="1238780" y="2182669"/>
          <a:ext cx="2036683" cy="890376"/>
        </a:xfrm>
        <a:prstGeom prst="rect">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r" defTabSz="1066800">
            <a:lnSpc>
              <a:spcPct val="90000"/>
            </a:lnSpc>
            <a:spcBef>
              <a:spcPct val="0"/>
            </a:spcBef>
            <a:spcAft>
              <a:spcPct val="35000"/>
            </a:spcAft>
          </a:pPr>
          <a:r>
            <a:rPr lang="en-US" sz="2400" kern="1200" dirty="0" smtClean="0"/>
            <a:t>Activity 1</a:t>
          </a:r>
          <a:endParaRPr lang="en-US" sz="2400" kern="1200" dirty="0"/>
        </a:p>
      </dsp:txBody>
      <dsp:txXfrm>
        <a:off x="1430568" y="2412683"/>
        <a:ext cx="1222009" cy="4897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18A6F-41F4-1A49-B6C3-4DB4CCE93A7F}">
      <dsp:nvSpPr>
        <dsp:cNvPr id="0" name=""/>
        <dsp:cNvSpPr/>
      </dsp:nvSpPr>
      <dsp:spPr>
        <a:xfrm>
          <a:off x="1507665" y="0"/>
          <a:ext cx="4390355" cy="39310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Orientation to standards of work &amp; purpose of feedback</a:t>
          </a:r>
          <a:endParaRPr lang="en-US" sz="1400" kern="1200" dirty="0"/>
        </a:p>
      </dsp:txBody>
      <dsp:txXfrm>
        <a:off x="1519179" y="11514"/>
        <a:ext cx="4367327" cy="370079"/>
      </dsp:txXfrm>
    </dsp:sp>
    <dsp:sp modelId="{D4A0F7DE-29CA-304A-9950-F2C151802BDA}">
      <dsp:nvSpPr>
        <dsp:cNvPr id="0" name=""/>
        <dsp:cNvSpPr/>
      </dsp:nvSpPr>
      <dsp:spPr>
        <a:xfrm rot="5400000">
          <a:off x="3493574" y="404593"/>
          <a:ext cx="418537"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283774"/>
        <a:ext cx="106138" cy="365468"/>
      </dsp:txXfrm>
    </dsp:sp>
    <dsp:sp modelId="{187A1444-1288-A446-8B3E-F8165CF6D6A6}">
      <dsp:nvSpPr>
        <dsp:cNvPr id="0" name=""/>
        <dsp:cNvSpPr/>
      </dsp:nvSpPr>
      <dsp:spPr>
        <a:xfrm>
          <a:off x="1507665" y="592976"/>
          <a:ext cx="4390355" cy="393107"/>
        </a:xfrm>
        <a:prstGeom prst="roundRect">
          <a:avLst>
            <a:gd name="adj" fmla="val 10000"/>
          </a:avLst>
        </a:prstGeom>
        <a:solidFill>
          <a:srgbClr val="7F9838"/>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Activity 1</a:t>
          </a:r>
          <a:endParaRPr lang="en-US" sz="1600" kern="1200" dirty="0"/>
        </a:p>
      </dsp:txBody>
      <dsp:txXfrm>
        <a:off x="1519179" y="604490"/>
        <a:ext cx="4367327" cy="370079"/>
      </dsp:txXfrm>
    </dsp:sp>
    <dsp:sp modelId="{4336AD64-E969-9F42-9EB4-3AD26410D83C}">
      <dsp:nvSpPr>
        <dsp:cNvPr id="0" name=""/>
        <dsp:cNvSpPr/>
      </dsp:nvSpPr>
      <dsp:spPr>
        <a:xfrm rot="5400000">
          <a:off x="3497045" y="995912"/>
          <a:ext cx="411595"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878564"/>
        <a:ext cx="106138" cy="358526"/>
      </dsp:txXfrm>
    </dsp:sp>
    <dsp:sp modelId="{EE943699-E534-534E-BAAA-5D6208604594}">
      <dsp:nvSpPr>
        <dsp:cNvPr id="0" name=""/>
        <dsp:cNvSpPr/>
      </dsp:nvSpPr>
      <dsp:spPr>
        <a:xfrm>
          <a:off x="1507665" y="1182638"/>
          <a:ext cx="4390355" cy="39310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Learner judges work</a:t>
          </a:r>
          <a:endParaRPr lang="en-US" sz="1600" kern="1200" dirty="0"/>
        </a:p>
      </dsp:txBody>
      <dsp:txXfrm>
        <a:off x="1519179" y="1194152"/>
        <a:ext cx="4367327" cy="370079"/>
      </dsp:txXfrm>
    </dsp:sp>
    <dsp:sp modelId="{9B99C771-335E-A44C-A3D9-4CEC0502522F}">
      <dsp:nvSpPr>
        <dsp:cNvPr id="0" name=""/>
        <dsp:cNvSpPr/>
      </dsp:nvSpPr>
      <dsp:spPr>
        <a:xfrm rot="5400000">
          <a:off x="3497045" y="1585574"/>
          <a:ext cx="411595"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1468226"/>
        <a:ext cx="106138" cy="358526"/>
      </dsp:txXfrm>
    </dsp:sp>
    <dsp:sp modelId="{E08C93CF-7AC8-0E4B-B314-83E53A97A847}">
      <dsp:nvSpPr>
        <dsp:cNvPr id="0" name=""/>
        <dsp:cNvSpPr/>
      </dsp:nvSpPr>
      <dsp:spPr>
        <a:xfrm>
          <a:off x="1507665" y="1772300"/>
          <a:ext cx="4390355" cy="39310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Learner asks for specific feedback</a:t>
          </a:r>
          <a:endParaRPr lang="en-US" sz="1600" kern="1200" dirty="0"/>
        </a:p>
      </dsp:txBody>
      <dsp:txXfrm>
        <a:off x="1519179" y="1783814"/>
        <a:ext cx="4367327" cy="370079"/>
      </dsp:txXfrm>
    </dsp:sp>
    <dsp:sp modelId="{9477B959-C198-E04C-84A1-200542AE4E7C}">
      <dsp:nvSpPr>
        <dsp:cNvPr id="0" name=""/>
        <dsp:cNvSpPr/>
      </dsp:nvSpPr>
      <dsp:spPr>
        <a:xfrm rot="5400000">
          <a:off x="3497045" y="2175236"/>
          <a:ext cx="411595"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2057888"/>
        <a:ext cx="106138" cy="358526"/>
      </dsp:txXfrm>
    </dsp:sp>
    <dsp:sp modelId="{08EB9249-3106-2549-89CB-AEA77227D82C}">
      <dsp:nvSpPr>
        <dsp:cNvPr id="0" name=""/>
        <dsp:cNvSpPr/>
      </dsp:nvSpPr>
      <dsp:spPr>
        <a:xfrm>
          <a:off x="1507665" y="2361962"/>
          <a:ext cx="4390355" cy="39310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Others judge work</a:t>
          </a:r>
          <a:endParaRPr lang="en-US" sz="1600" kern="1200" dirty="0"/>
        </a:p>
      </dsp:txBody>
      <dsp:txXfrm>
        <a:off x="1519179" y="2373476"/>
        <a:ext cx="4367327" cy="370079"/>
      </dsp:txXfrm>
    </dsp:sp>
    <dsp:sp modelId="{A4E82004-F586-9249-A186-C274320DA775}">
      <dsp:nvSpPr>
        <dsp:cNvPr id="0" name=""/>
        <dsp:cNvSpPr/>
      </dsp:nvSpPr>
      <dsp:spPr>
        <a:xfrm rot="5400000">
          <a:off x="3497045" y="2764898"/>
          <a:ext cx="411595"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2647550"/>
        <a:ext cx="106138" cy="358526"/>
      </dsp:txXfrm>
    </dsp:sp>
    <dsp:sp modelId="{FCD0E074-7F7C-5846-9A79-A47D3CF1B77C}">
      <dsp:nvSpPr>
        <dsp:cNvPr id="0" name=""/>
        <dsp:cNvSpPr/>
      </dsp:nvSpPr>
      <dsp:spPr>
        <a:xfrm>
          <a:off x="1507665" y="2951624"/>
          <a:ext cx="4390355" cy="39310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Compare </a:t>
          </a:r>
          <a:r>
            <a:rPr lang="en-AU" sz="1600" kern="1200" noProof="0" dirty="0" smtClean="0"/>
            <a:t>judgements</a:t>
          </a:r>
          <a:endParaRPr lang="en-AU" sz="1600" kern="1200" noProof="0" dirty="0"/>
        </a:p>
      </dsp:txBody>
      <dsp:txXfrm>
        <a:off x="1519179" y="2963138"/>
        <a:ext cx="4367327" cy="370079"/>
      </dsp:txXfrm>
    </dsp:sp>
    <dsp:sp modelId="{10FFA4B7-75EA-A849-BDC8-43F07117F3E0}">
      <dsp:nvSpPr>
        <dsp:cNvPr id="0" name=""/>
        <dsp:cNvSpPr/>
      </dsp:nvSpPr>
      <dsp:spPr>
        <a:xfrm rot="5400000">
          <a:off x="3497045" y="3354560"/>
          <a:ext cx="411595"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3237212"/>
        <a:ext cx="106138" cy="358526"/>
      </dsp:txXfrm>
    </dsp:sp>
    <dsp:sp modelId="{94C87080-D482-E846-95D4-4F6D2EADB8BC}">
      <dsp:nvSpPr>
        <dsp:cNvPr id="0" name=""/>
        <dsp:cNvSpPr/>
      </dsp:nvSpPr>
      <dsp:spPr>
        <a:xfrm>
          <a:off x="1507665" y="3541286"/>
          <a:ext cx="4390355" cy="39310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Plan for improved work</a:t>
          </a:r>
          <a:endParaRPr lang="en-US" sz="1600" kern="1200" dirty="0"/>
        </a:p>
      </dsp:txBody>
      <dsp:txXfrm>
        <a:off x="1519179" y="3552800"/>
        <a:ext cx="4367327" cy="370079"/>
      </dsp:txXfrm>
    </dsp:sp>
    <dsp:sp modelId="{7E98C4D2-31AC-6842-8451-EBDC67C2FC3A}">
      <dsp:nvSpPr>
        <dsp:cNvPr id="0" name=""/>
        <dsp:cNvSpPr/>
      </dsp:nvSpPr>
      <dsp:spPr>
        <a:xfrm rot="5400000">
          <a:off x="3497045" y="3944221"/>
          <a:ext cx="411595" cy="17689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3649774" y="3826873"/>
        <a:ext cx="106138" cy="358526"/>
      </dsp:txXfrm>
    </dsp:sp>
    <dsp:sp modelId="{94927A85-16D2-4445-BF1B-F2072C35357A}">
      <dsp:nvSpPr>
        <dsp:cNvPr id="0" name=""/>
        <dsp:cNvSpPr/>
      </dsp:nvSpPr>
      <dsp:spPr>
        <a:xfrm>
          <a:off x="1507665" y="4130948"/>
          <a:ext cx="4390355" cy="393107"/>
        </a:xfrm>
        <a:prstGeom prst="roundRect">
          <a:avLst>
            <a:gd name="adj" fmla="val 10000"/>
          </a:avLst>
        </a:prstGeom>
        <a:solidFill>
          <a:srgbClr val="9BBB59"/>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Activity 2</a:t>
          </a:r>
          <a:endParaRPr lang="en-US" sz="1600" kern="1200" dirty="0"/>
        </a:p>
      </dsp:txBody>
      <dsp:txXfrm>
        <a:off x="1519179" y="4142462"/>
        <a:ext cx="4367327" cy="37007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56275E-67EF-474E-8313-93605168AD52}" type="datetimeFigureOut">
              <a:rPr lang="en-US" smtClean="0"/>
              <a:t>12/1/2017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7DB959-CBD6-5D4A-81BF-99D999DE18A1}" type="slidenum">
              <a:rPr lang="en-US" smtClean="0"/>
              <a:t>‹#›</a:t>
            </a:fld>
            <a:endParaRPr lang="en-US"/>
          </a:p>
        </p:txBody>
      </p:sp>
    </p:spTree>
    <p:extLst>
      <p:ext uri="{BB962C8B-B14F-4D97-AF65-F5344CB8AC3E}">
        <p14:creationId xmlns:p14="http://schemas.microsoft.com/office/powerpoint/2010/main" val="12101737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23A9921E-D27C-194F-9005-314625ADD2E6}" type="datetimeFigureOut">
              <a:rPr lang="en-US"/>
              <a:pPr>
                <a:defRPr/>
              </a:pPr>
              <a:t>12/1/2017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1C51B42-D65F-D141-BE96-43933AAC6B70}" type="slidenum">
              <a:rPr lang="en-US"/>
              <a:pPr>
                <a:defRPr/>
              </a:pPr>
              <a:t>‹#›</a:t>
            </a:fld>
            <a:endParaRPr lang="en-US"/>
          </a:p>
        </p:txBody>
      </p:sp>
    </p:spTree>
    <p:extLst>
      <p:ext uri="{BB962C8B-B14F-4D97-AF65-F5344CB8AC3E}">
        <p14:creationId xmlns:p14="http://schemas.microsoft.com/office/powerpoint/2010/main" val="696966568"/>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newmediaresearch.educ.monash.edu.au/feedback/case-studies-of-effective-feedback/case-study-1/" TargetMode="External"/><Relationship Id="rId2" Type="http://schemas.openxmlformats.org/officeDocument/2006/relationships/slide" Target="../slides/slide36.xml"/><Relationship Id="rId1" Type="http://schemas.openxmlformats.org/officeDocument/2006/relationships/notesMaster" Target="../notesMasters/notesMaster1.xml"/><Relationship Id="rId5" Type="http://schemas.openxmlformats.org/officeDocument/2006/relationships/hyperlink" Target="http://newmediaresearch.educ.monash.edu.au/feedback/case-studies-of-effective-feedback/case-study-7/" TargetMode="External"/><Relationship Id="rId4" Type="http://schemas.openxmlformats.org/officeDocument/2006/relationships/hyperlink" Target="http://newmediaresearch.educ.monash.edu.au/feedback/case-studies-of-effective-feedback/case-study-4/"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presenter names for the workshop</a:t>
            </a:r>
          </a:p>
          <a:p>
            <a:r>
              <a:rPr lang="en-US" dirty="0" smtClean="0"/>
              <a:t>REQUIRED: Acknowledgement</a:t>
            </a:r>
            <a:r>
              <a:rPr lang="en-US" baseline="0" dirty="0" smtClean="0"/>
              <a:t> of funding source (the Office of Learning and Teaching), and project team, led by Michael Henderson (full team details found at project site: feedbackforlearning.org).</a:t>
            </a:r>
          </a:p>
          <a:p>
            <a:endParaRPr lang="en-US" baseline="0" dirty="0" smtClean="0"/>
          </a:p>
          <a:p>
            <a:r>
              <a:rPr lang="en-US" baseline="0" dirty="0" smtClean="0"/>
              <a:t>This presentation is </a:t>
            </a:r>
            <a:r>
              <a:rPr lang="en-AU" dirty="0" smtClean="0"/>
              <a:t>licensed under the Creative Commons Attribution-</a:t>
            </a:r>
            <a:r>
              <a:rPr lang="en-AU" dirty="0" err="1" smtClean="0"/>
              <a:t>ShareAlike</a:t>
            </a:r>
            <a:r>
              <a:rPr lang="en-AU" dirty="0" smtClean="0"/>
              <a:t> 4.0 International License.</a:t>
            </a:r>
          </a:p>
          <a:p>
            <a:r>
              <a:rPr lang="en-AU" i="1" dirty="0" smtClean="0"/>
              <a:t>Support for this project has been provided by the Australian Government Department of Education and Training. The views expressed in this presentation do not necessarily reflect the views of the Australian Government Department of Education and Training.</a:t>
            </a:r>
            <a:endParaRPr lang="en-US" i="1" dirty="0" smtClean="0"/>
          </a:p>
          <a:p>
            <a:endParaRPr lang="en-US" dirty="0" smtClean="0"/>
          </a:p>
          <a:p>
            <a:r>
              <a:rPr lang="en-US" sz="1200" b="0" i="0" kern="1200" dirty="0" smtClean="0">
                <a:solidFill>
                  <a:schemeClr val="tx1"/>
                </a:solidFill>
                <a:effectLst/>
                <a:latin typeface="+mn-lt"/>
                <a:ea typeface="ＭＳ Ｐゴシック" charset="0"/>
                <a:cs typeface="ＭＳ Ｐゴシック" charset="0"/>
              </a:rPr>
              <a:t>  </a:t>
            </a: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a:t>
            </a:fld>
            <a:endParaRPr lang="en-US"/>
          </a:p>
        </p:txBody>
      </p:sp>
    </p:spTree>
    <p:extLst>
      <p:ext uri="{BB962C8B-B14F-4D97-AF65-F5344CB8AC3E}">
        <p14:creationId xmlns:p14="http://schemas.microsoft.com/office/powerpoint/2010/main" val="102761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AU" sz="200" dirty="0" smtClean="0"/>
          </a:p>
          <a:p>
            <a:pPr marL="0" indent="0">
              <a:buNone/>
            </a:pPr>
            <a:r>
              <a:rPr lang="en-AU" dirty="0" smtClean="0"/>
              <a:t>[Break</a:t>
            </a:r>
            <a:r>
              <a:rPr lang="en-AU" baseline="0" dirty="0" smtClean="0"/>
              <a:t> - </a:t>
            </a:r>
            <a:r>
              <a:rPr lang="en-AU" dirty="0" smtClean="0"/>
              <a:t>either morning or afternoon tea, depending on workshop time]</a:t>
            </a: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a:t>
            </a:fld>
            <a:endParaRPr lang="en-US"/>
          </a:p>
        </p:txBody>
      </p:sp>
    </p:spTree>
    <p:extLst>
      <p:ext uri="{BB962C8B-B14F-4D97-AF65-F5344CB8AC3E}">
        <p14:creationId xmlns:p14="http://schemas.microsoft.com/office/powerpoint/2010/main" val="290023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Acknowledgement:</a:t>
            </a:r>
            <a:r>
              <a:rPr lang="en-US" baseline="0" dirty="0" smtClean="0"/>
              <a:t> project funding (OLT grant)</a:t>
            </a: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a:t>
            </a:fld>
            <a:endParaRPr lang="en-US"/>
          </a:p>
        </p:txBody>
      </p:sp>
    </p:spTree>
    <p:extLst>
      <p:ext uri="{BB962C8B-B14F-4D97-AF65-F5344CB8AC3E}">
        <p14:creationId xmlns:p14="http://schemas.microsoft.com/office/powerpoint/2010/main" val="543701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Background</a:t>
            </a:r>
            <a:r>
              <a:rPr lang="en-US" baseline="0" dirty="0" smtClean="0"/>
              <a:t> to the project (left), including rationale for the project, research question, and theoretical lens.</a:t>
            </a:r>
          </a:p>
          <a:p>
            <a:endParaRPr lang="en-US" baseline="0" dirty="0" smtClean="0"/>
          </a:p>
          <a:p>
            <a:r>
              <a:rPr lang="en-US" baseline="0" dirty="0" smtClean="0"/>
              <a:t>Design of project (right): mixed methods - informed a framework of conditions for successful feedback. Another aim of the project was to develop and deliver workshops (National Roadshow, Sept-Dec 2017). The materials you see today were used as part of this roadshow, and the intention was that educators would be able to use elements as part of their own local professional development initiatives. </a:t>
            </a:r>
          </a:p>
          <a:p>
            <a:endParaRPr lang="en-US" baseline="0" dirty="0" smtClean="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4</a:t>
            </a:fld>
            <a:endParaRPr lang="en-US"/>
          </a:p>
        </p:txBody>
      </p:sp>
    </p:spTree>
    <p:extLst>
      <p:ext uri="{BB962C8B-B14F-4D97-AF65-F5344CB8AC3E}">
        <p14:creationId xmlns:p14="http://schemas.microsoft.com/office/powerpoint/2010/main" val="4132371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project comprised</a:t>
            </a:r>
            <a:r>
              <a:rPr lang="en-US" baseline="0" dirty="0" smtClean="0"/>
              <a:t> four phases - outlined as per slide.</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5</a:t>
            </a:fld>
            <a:endParaRPr lang="en-US"/>
          </a:p>
        </p:txBody>
      </p:sp>
    </p:spTree>
    <p:extLst>
      <p:ext uri="{BB962C8B-B14F-4D97-AF65-F5344CB8AC3E}">
        <p14:creationId xmlns:p14="http://schemas.microsoft.com/office/powerpoint/2010/main" val="1678535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noProof="0" dirty="0" smtClean="0"/>
              <a:t>This section highlights</a:t>
            </a:r>
            <a:r>
              <a:rPr lang="en-AU" baseline="0" noProof="0" dirty="0" smtClean="0"/>
              <a:t> the problems with feedback, and justifies why we need to think about feedback from another point of view (if we want to generate feedback that makes a difference).</a:t>
            </a:r>
          </a:p>
          <a:p>
            <a:r>
              <a:rPr lang="en-AU" baseline="0" noProof="0" dirty="0" smtClean="0"/>
              <a:t>For point six, “diagnostic in flavour” means that, while deficits or strengths in performance are pointed out, strategies for improvement are not provided.</a:t>
            </a:r>
            <a:endParaRPr lang="en-AU" noProof="0"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6</a:t>
            </a:fld>
            <a:endParaRPr lang="en-US"/>
          </a:p>
        </p:txBody>
      </p:sp>
    </p:spTree>
    <p:extLst>
      <p:ext uri="{BB962C8B-B14F-4D97-AF65-F5344CB8AC3E}">
        <p14:creationId xmlns:p14="http://schemas.microsoft.com/office/powerpoint/2010/main" val="1181164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 assessment,</a:t>
            </a:r>
            <a:r>
              <a:rPr lang="en-US" baseline="0" dirty="0" smtClean="0"/>
              <a:t> feedback is an emotional business.</a:t>
            </a:r>
          </a:p>
          <a:p>
            <a:r>
              <a:rPr lang="en-US" baseline="0" dirty="0" smtClean="0"/>
              <a:t>As shown in this image, it can cause discomfort for both the sender (typically the educator) and the recipient.</a:t>
            </a:r>
          </a:p>
          <a:p>
            <a:r>
              <a:rPr lang="en-US" baseline="0" dirty="0" smtClean="0"/>
              <a:t>Is the sender’s job over once they have sent the information?</a:t>
            </a:r>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7</a:t>
            </a:fld>
            <a:endParaRPr lang="en-US"/>
          </a:p>
        </p:txBody>
      </p:sp>
    </p:spTree>
    <p:extLst>
      <p:ext uri="{BB962C8B-B14F-4D97-AF65-F5344CB8AC3E}">
        <p14:creationId xmlns:p14="http://schemas.microsoft.com/office/powerpoint/2010/main" val="1012513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smtClean="0"/>
              <a:t>Feedback can be emotional for both</a:t>
            </a:r>
            <a:r>
              <a:rPr lang="en-US" baseline="0" dirty="0" smtClean="0"/>
              <a:t> parties; h</a:t>
            </a:r>
            <a:r>
              <a:rPr lang="en-US" dirty="0" smtClean="0"/>
              <a:t>ence</a:t>
            </a:r>
            <a:r>
              <a:rPr lang="en-US" baseline="0" dirty="0" smtClean="0"/>
              <a:t> the perceived need for the “feedback sandwich”. This “sandwich”, as depicted here in the slide, is similar to the “sugar-coated pill” in its function – disguising the “negative” feedback, or making it more palatable.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b="1" baseline="0" dirty="0" smtClean="0"/>
              <a:t>Learners</a:t>
            </a:r>
            <a:r>
              <a:rPr lang="en-US" baseline="0" dirty="0" smtClean="0"/>
              <a:t> see through the ritual of the feedback sandwich – disregard the positive “bread” and jump straight to the “meat”.</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baseline="0" dirty="0" smtClean="0"/>
              <a:t>Covered further in E. </a:t>
            </a:r>
            <a:r>
              <a:rPr lang="en-AU" sz="1200" kern="1200" dirty="0" smtClean="0">
                <a:solidFill>
                  <a:schemeClr val="tx1"/>
                </a:solidFill>
                <a:effectLst/>
                <a:latin typeface="+mn-lt"/>
                <a:ea typeface="ＭＳ Ｐゴシック" charset="0"/>
                <a:cs typeface="ＭＳ Ｐゴシック" charset="0"/>
              </a:rPr>
              <a:t>Molloy, F. </a:t>
            </a:r>
            <a:r>
              <a:rPr lang="en-AU" sz="1200" kern="1200" dirty="0" err="1" smtClean="0">
                <a:solidFill>
                  <a:schemeClr val="tx1"/>
                </a:solidFill>
                <a:effectLst/>
                <a:latin typeface="+mn-lt"/>
                <a:ea typeface="ＭＳ Ｐゴシック" charset="0"/>
                <a:cs typeface="ＭＳ Ｐゴシック" charset="0"/>
              </a:rPr>
              <a:t>Borello</a:t>
            </a:r>
            <a:r>
              <a:rPr lang="en-AU" sz="1200" kern="1200" dirty="0" smtClean="0">
                <a:solidFill>
                  <a:schemeClr val="tx1"/>
                </a:solidFill>
                <a:effectLst/>
                <a:latin typeface="+mn-lt"/>
                <a:ea typeface="ＭＳ Ｐゴシック" charset="0"/>
                <a:cs typeface="ＭＳ Ｐゴシック" charset="0"/>
              </a:rPr>
              <a:t>, &amp; R. Epstein (2013), Chapter 4: The impact of emotion in feedback, in D. Boud</a:t>
            </a:r>
            <a:r>
              <a:rPr lang="en-AU" sz="1200" kern="1200" baseline="0" dirty="0" smtClean="0">
                <a:solidFill>
                  <a:schemeClr val="tx1"/>
                </a:solidFill>
                <a:effectLst/>
                <a:latin typeface="+mn-lt"/>
                <a:ea typeface="ＭＳ Ｐゴシック" charset="0"/>
                <a:cs typeface="ＭＳ Ｐゴシック" charset="0"/>
              </a:rPr>
              <a:t> </a:t>
            </a:r>
            <a:r>
              <a:rPr lang="en-AU" sz="1200" kern="1200" dirty="0" smtClean="0">
                <a:solidFill>
                  <a:schemeClr val="tx1"/>
                </a:solidFill>
                <a:effectLst/>
                <a:latin typeface="+mn-lt"/>
                <a:ea typeface="ＭＳ Ｐゴシック" charset="0"/>
                <a:cs typeface="ＭＳ Ｐゴシック" charset="0"/>
              </a:rPr>
              <a:t>and E. Molloy (eds.) </a:t>
            </a:r>
            <a:r>
              <a:rPr lang="en-AU" sz="1200" i="1" kern="1200" dirty="0" smtClean="0">
                <a:solidFill>
                  <a:schemeClr val="tx1"/>
                </a:solidFill>
                <a:effectLst/>
                <a:latin typeface="+mn-lt"/>
                <a:ea typeface="ＭＳ Ｐゴシック" charset="0"/>
                <a:cs typeface="ＭＳ Ｐゴシック" charset="0"/>
              </a:rPr>
              <a:t>Feedback in Higher Education.</a:t>
            </a:r>
            <a:r>
              <a:rPr lang="en-AU" sz="1200" kern="1200" dirty="0" smtClean="0">
                <a:solidFill>
                  <a:schemeClr val="tx1"/>
                </a:solidFill>
                <a:effectLst/>
                <a:latin typeface="+mn-lt"/>
                <a:ea typeface="ＭＳ Ｐゴシック" charset="0"/>
                <a:cs typeface="ＭＳ Ｐゴシック" charset="0"/>
              </a:rPr>
              <a:t> Routledge. London. See also </a:t>
            </a:r>
            <a:r>
              <a:rPr lang="en-AU" sz="1200" kern="1200" dirty="0" err="1" smtClean="0">
                <a:solidFill>
                  <a:schemeClr val="tx1"/>
                </a:solidFill>
                <a:effectLst/>
                <a:latin typeface="+mn-lt"/>
                <a:ea typeface="ＭＳ Ｐゴシック" charset="0"/>
                <a:cs typeface="ＭＳ Ｐゴシック" charset="0"/>
              </a:rPr>
              <a:t>Ende</a:t>
            </a:r>
            <a:r>
              <a:rPr lang="en-AU" sz="1200" kern="1200" dirty="0" smtClean="0">
                <a:solidFill>
                  <a:schemeClr val="tx1"/>
                </a:solidFill>
                <a:effectLst/>
                <a:latin typeface="+mn-lt"/>
                <a:ea typeface="ＭＳ Ｐゴシック" charset="0"/>
                <a:cs typeface="ＭＳ Ｐゴシック" charset="0"/>
              </a:rPr>
              <a:t> (1995).</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smtClean="0">
                <a:solidFill>
                  <a:schemeClr val="tx1"/>
                </a:solidFill>
                <a:effectLst/>
                <a:latin typeface="+mn-lt"/>
                <a:ea typeface="ＭＳ Ｐゴシック" charset="0"/>
                <a:cs typeface="ＭＳ Ｐゴシック" charset="0"/>
              </a:rPr>
              <a:t>In anticipating an emotional </a:t>
            </a:r>
            <a:r>
              <a:rPr lang="en-GB" sz="1200" b="0" i="0" u="none" strike="noStrike" kern="1200" baseline="0" dirty="0" smtClean="0">
                <a:solidFill>
                  <a:schemeClr val="tx1"/>
                </a:solidFill>
                <a:effectLst/>
                <a:latin typeface="+mn-lt"/>
                <a:ea typeface="ＭＳ Ｐゴシック" charset="0"/>
                <a:cs typeface="ＭＳ Ｐゴシック" charset="0"/>
              </a:rPr>
              <a:t>response from learners, </a:t>
            </a:r>
            <a:r>
              <a:rPr lang="en-GB" sz="1200" b="1" i="0" u="none" strike="noStrike" kern="1200" baseline="0" dirty="0" smtClean="0">
                <a:solidFill>
                  <a:schemeClr val="tx1"/>
                </a:solidFill>
                <a:effectLst/>
                <a:latin typeface="+mn-lt"/>
                <a:ea typeface="ＭＳ Ｐゴシック" charset="0"/>
                <a:cs typeface="ＭＳ Ｐゴシック" charset="0"/>
              </a:rPr>
              <a:t>educators</a:t>
            </a:r>
            <a:r>
              <a:rPr lang="en-GB" sz="1200" b="0" i="0" u="none" strike="noStrike" kern="1200" baseline="0" dirty="0" smtClean="0">
                <a:solidFill>
                  <a:schemeClr val="tx1"/>
                </a:solidFill>
                <a:effectLst/>
                <a:latin typeface="+mn-lt"/>
                <a:ea typeface="ＭＳ Ｐゴシック" charset="0"/>
                <a:cs typeface="ＭＳ Ｐゴシック" charset="0"/>
              </a:rPr>
              <a:t> can also be ‘mealy-mouthed’ in their feedback, which can interfere with the generation of productive knowledge for both parties. See </a:t>
            </a:r>
            <a:r>
              <a:rPr lang="en-GB" sz="1200" b="0" i="0" u="none" strike="noStrike" kern="1200" baseline="0" dirty="0" err="1" smtClean="0">
                <a:solidFill>
                  <a:schemeClr val="tx1"/>
                </a:solidFill>
                <a:effectLst/>
                <a:latin typeface="+mn-lt"/>
                <a:ea typeface="ＭＳ Ｐゴシック" charset="0"/>
                <a:cs typeface="ＭＳ Ｐゴシック" charset="0"/>
              </a:rPr>
              <a:t>Ende</a:t>
            </a:r>
            <a:r>
              <a:rPr lang="en-GB" sz="1200" b="0" i="0" u="none" strike="noStrike" kern="1200" baseline="0" dirty="0" smtClean="0">
                <a:solidFill>
                  <a:schemeClr val="tx1"/>
                </a:solidFill>
                <a:effectLst/>
                <a:latin typeface="+mn-lt"/>
                <a:ea typeface="ＭＳ Ｐゴシック" charset="0"/>
                <a:cs typeface="ＭＳ Ｐゴシック" charset="0"/>
              </a:rPr>
              <a:t> (1983) for the notion of “vanishing feedback”; Molloy and Boud (2013), Chapter 2 in Boud and Molloy (eds.) </a:t>
            </a:r>
            <a:r>
              <a:rPr lang="en-GB" sz="1200" b="0" i="1" u="none" strike="noStrike" kern="1200" baseline="0" dirty="0" smtClean="0">
                <a:solidFill>
                  <a:schemeClr val="tx1"/>
                </a:solidFill>
                <a:effectLst/>
                <a:latin typeface="+mn-lt"/>
                <a:ea typeface="ＭＳ Ｐゴシック" charset="0"/>
                <a:cs typeface="ＭＳ Ｐゴシック" charset="0"/>
              </a:rPr>
              <a:t>Feedback in Higher Education</a:t>
            </a:r>
            <a:r>
              <a:rPr lang="en-GB" sz="1200" b="0" i="0" u="none" strike="noStrike" kern="1200" baseline="0" dirty="0" smtClean="0">
                <a:solidFill>
                  <a:schemeClr val="tx1"/>
                </a:solidFill>
                <a:effectLst/>
                <a:latin typeface="+mn-lt"/>
                <a:ea typeface="ＭＳ Ｐゴシック" charset="0"/>
                <a:cs typeface="ＭＳ Ｐゴシック" charset="0"/>
              </a:rPr>
              <a:t>, cover the concept of “mealy-mouthed” approaches to feedback.</a:t>
            </a:r>
            <a:endParaRPr lang="en-GB" sz="1200" kern="1200" dirty="0" smtClean="0">
              <a:solidFill>
                <a:schemeClr val="tx1"/>
              </a:solidFill>
              <a:effectLst/>
              <a:latin typeface="+mn-lt"/>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8</a:t>
            </a:fld>
            <a:endParaRPr lang="en-US"/>
          </a:p>
        </p:txBody>
      </p:sp>
    </p:spTree>
    <p:extLst>
      <p:ext uri="{BB962C8B-B14F-4D97-AF65-F5344CB8AC3E}">
        <p14:creationId xmlns:p14="http://schemas.microsoft.com/office/powerpoint/2010/main" val="2015425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feedback might be difficult and emotional for multiple parties, b</a:t>
            </a:r>
            <a:r>
              <a:rPr lang="en-US" dirty="0" smtClean="0"/>
              <a:t>ut it’s worth</a:t>
            </a:r>
            <a:r>
              <a:rPr lang="en-US" baseline="0" dirty="0" smtClean="0"/>
              <a:t> investing in because it has a strong influence on learning as per Hattie’s (2009) meta-analysis paper.</a:t>
            </a:r>
          </a:p>
          <a:p>
            <a:r>
              <a:rPr lang="en-US" baseline="0" dirty="0" smtClean="0"/>
              <a:t>Feedback in the above study rates at number 10 (with an effect size of 0.73), but Hattie suggests that feedback, as a mechanism, underpins a number of features that are important for learning. </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9</a:t>
            </a:fld>
            <a:endParaRPr lang="en-US"/>
          </a:p>
        </p:txBody>
      </p:sp>
    </p:spTree>
    <p:extLst>
      <p:ext uri="{BB962C8B-B14F-4D97-AF65-F5344CB8AC3E}">
        <p14:creationId xmlns:p14="http://schemas.microsoft.com/office/powerpoint/2010/main" val="683858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noProof="0" dirty="0" smtClean="0"/>
              <a:t>The project</a:t>
            </a:r>
            <a:r>
              <a:rPr lang="en-AU" baseline="0" noProof="0" dirty="0" smtClean="0"/>
              <a:t> team’s</a:t>
            </a:r>
            <a:r>
              <a:rPr lang="en-AU" noProof="0" dirty="0" smtClean="0"/>
              <a:t> definition of feedback -</a:t>
            </a:r>
            <a:r>
              <a:rPr lang="en-AU" baseline="0" noProof="0" dirty="0" smtClean="0"/>
              <a:t> devised throughout the project.</a:t>
            </a:r>
          </a:p>
          <a:p>
            <a:r>
              <a:rPr lang="en-AU" baseline="0" noProof="0" dirty="0" smtClean="0"/>
              <a:t>The key terms have been emphasised in bold to trigger thoughts from the participants. At this point no need to dissect these points - there is an activity coming up in five slides that unpacks the important components of the definition. </a:t>
            </a:r>
          </a:p>
          <a:p>
            <a:endParaRPr lang="en-AU" noProof="0" dirty="0" smtClean="0"/>
          </a:p>
          <a:p>
            <a:r>
              <a:rPr lang="en-AU" noProof="0" dirty="0" smtClean="0"/>
              <a:t>So this is feedback…….</a:t>
            </a:r>
            <a:endParaRPr lang="en-AU" noProof="0"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10</a:t>
            </a:fld>
            <a:endParaRPr lang="en-US"/>
          </a:p>
        </p:txBody>
      </p:sp>
    </p:spTree>
    <p:extLst>
      <p:ext uri="{BB962C8B-B14F-4D97-AF65-F5344CB8AC3E}">
        <p14:creationId xmlns:p14="http://schemas.microsoft.com/office/powerpoint/2010/main" val="1721682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this is not feedback.</a:t>
            </a:r>
          </a:p>
          <a:p>
            <a:endParaRPr lang="en-US" dirty="0" smtClean="0"/>
          </a:p>
          <a:p>
            <a:r>
              <a:rPr lang="en-US" dirty="0" smtClean="0"/>
              <a:t>An</a:t>
            </a:r>
            <a:r>
              <a:rPr lang="en-US" baseline="0" dirty="0" smtClean="0"/>
              <a:t> experience that many of us as teachers have experienced.</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11</a:t>
            </a:fld>
            <a:endParaRPr lang="en-US"/>
          </a:p>
        </p:txBody>
      </p:sp>
    </p:spTree>
    <p:extLst>
      <p:ext uri="{BB962C8B-B14F-4D97-AF65-F5344CB8AC3E}">
        <p14:creationId xmlns:p14="http://schemas.microsoft.com/office/powerpoint/2010/main" val="457072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Clearly we have a narrow view of what constitutes feedback in education.</a:t>
            </a:r>
          </a:p>
          <a:p>
            <a:r>
              <a:rPr lang="en-US" dirty="0" smtClean="0"/>
              <a:t>Training teachers</a:t>
            </a:r>
            <a:r>
              <a:rPr lang="en-US" baseline="0" dirty="0" smtClean="0"/>
              <a:t> to “tell better” is not making us better at doing feedback</a:t>
            </a:r>
          </a:p>
          <a:p>
            <a:r>
              <a:rPr lang="en-US" baseline="0" dirty="0" smtClean="0"/>
              <a:t>So, it’s not a matter of trying harder with our same understanding and tools, but looking at things from another point of view.</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12</a:t>
            </a:fld>
            <a:endParaRPr lang="en-US"/>
          </a:p>
        </p:txBody>
      </p:sp>
    </p:spTree>
    <p:extLst>
      <p:ext uri="{BB962C8B-B14F-4D97-AF65-F5344CB8AC3E}">
        <p14:creationId xmlns:p14="http://schemas.microsoft.com/office/powerpoint/2010/main" val="1820391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But not a new point of </a:t>
            </a:r>
            <a:r>
              <a:rPr lang="en-US" altLang="en-US" dirty="0" smtClean="0"/>
              <a:t>view!</a:t>
            </a:r>
            <a:endParaRPr lang="en-US" altLang="en-US" dirty="0"/>
          </a:p>
          <a:p>
            <a:pPr eaLnBrk="1" hangingPunct="1"/>
            <a:r>
              <a:rPr lang="en-US" altLang="en-US" dirty="0"/>
              <a:t>Returning to the </a:t>
            </a:r>
            <a:r>
              <a:rPr lang="en-US" altLang="en-US" dirty="0" smtClean="0"/>
              <a:t>origins </a:t>
            </a:r>
            <a:r>
              <a:rPr lang="en-US" altLang="en-US" dirty="0"/>
              <a:t>of </a:t>
            </a:r>
            <a:r>
              <a:rPr lang="en-US" altLang="en-US" dirty="0" smtClean="0"/>
              <a:t>feedback:</a:t>
            </a:r>
            <a:r>
              <a:rPr lang="en-US" altLang="en-US" baseline="0" dirty="0" smtClean="0"/>
              <a:t> </a:t>
            </a:r>
            <a:r>
              <a:rPr lang="en-US" altLang="en-US" dirty="0" smtClean="0"/>
              <a:t>biology, </a:t>
            </a:r>
            <a:r>
              <a:rPr lang="en-US" altLang="en-US" dirty="0"/>
              <a:t>with </a:t>
            </a:r>
            <a:r>
              <a:rPr lang="en-US" altLang="en-US" dirty="0" smtClean="0"/>
              <a:t>homeostasis, and engineering, with the thermostat.</a:t>
            </a:r>
          </a:p>
          <a:p>
            <a:pPr eaLnBrk="1" hangingPunct="1"/>
            <a:endParaRPr lang="en-US" altLang="en-US" dirty="0"/>
          </a:p>
          <a:p>
            <a:pPr eaLnBrk="1" hangingPunct="1"/>
            <a:r>
              <a:rPr lang="en-US" altLang="en-US" dirty="0" smtClean="0"/>
              <a:t>To take the engineering example, </a:t>
            </a:r>
            <a:r>
              <a:rPr lang="en-US" altLang="en-US" baseline="0" dirty="0" smtClean="0"/>
              <a:t>a thermostat in action involves a</a:t>
            </a:r>
            <a:r>
              <a:rPr lang="en-US" altLang="en-US" dirty="0" smtClean="0"/>
              <a:t> series </a:t>
            </a:r>
            <a:r>
              <a:rPr lang="en-US" altLang="en-US" dirty="0"/>
              <a:t>of inputs </a:t>
            </a:r>
            <a:r>
              <a:rPr lang="en-US" altLang="en-US" i="1" dirty="0"/>
              <a:t>and</a:t>
            </a:r>
            <a:r>
              <a:rPr lang="en-US" altLang="en-US" dirty="0"/>
              <a:t> </a:t>
            </a:r>
            <a:r>
              <a:rPr lang="en-US" altLang="en-US" dirty="0" smtClean="0"/>
              <a:t>outputs – there is a closing</a:t>
            </a:r>
            <a:r>
              <a:rPr lang="en-US" altLang="en-US" baseline="0" dirty="0" smtClean="0"/>
              <a:t> of</a:t>
            </a:r>
            <a:r>
              <a:rPr lang="en-US" altLang="en-US" dirty="0" smtClean="0"/>
              <a:t> </a:t>
            </a:r>
            <a:r>
              <a:rPr lang="en-US" altLang="en-US" dirty="0"/>
              <a:t>the loop. </a:t>
            </a:r>
            <a:r>
              <a:rPr lang="en-US" altLang="en-US" dirty="0" smtClean="0"/>
              <a:t>So, there is a set point (let’s say 18 degrees) in the room –</a:t>
            </a:r>
            <a:r>
              <a:rPr lang="en-US" altLang="en-US" baseline="0" dirty="0" smtClean="0"/>
              <a:t> like a standard of practice we are aiming for in a program of study. There is input – for example, detecting that the room is 23 degrees. And there is an output – a blast of cool air to bring the temperature to 18 degrees (the set point).</a:t>
            </a:r>
          </a:p>
          <a:p>
            <a:pPr eaLnBrk="1" hangingPunct="1"/>
            <a:endParaRPr lang="en-US" altLang="en-US" dirty="0"/>
          </a:p>
          <a:p>
            <a:pPr eaLnBrk="1" hangingPunct="1"/>
            <a:r>
              <a:rPr lang="en-US" altLang="en-US" dirty="0"/>
              <a:t>In education, we’ve borrowed </a:t>
            </a:r>
            <a:r>
              <a:rPr lang="en-US" altLang="en-US" dirty="0" smtClean="0"/>
              <a:t>this conception </a:t>
            </a:r>
            <a:r>
              <a:rPr lang="en-US" altLang="en-US" dirty="0"/>
              <a:t>but </a:t>
            </a:r>
            <a:r>
              <a:rPr lang="en-US" altLang="en-US" dirty="0" smtClean="0"/>
              <a:t>watered </a:t>
            </a:r>
            <a:r>
              <a:rPr lang="en-US" altLang="en-US" dirty="0"/>
              <a:t>it down, and </a:t>
            </a:r>
            <a:r>
              <a:rPr lang="en-US" altLang="en-US" dirty="0" smtClean="0"/>
              <a:t>it</a:t>
            </a:r>
            <a:r>
              <a:rPr lang="en-US" altLang="en-US" baseline="0" dirty="0" smtClean="0"/>
              <a:t> has</a:t>
            </a:r>
            <a:r>
              <a:rPr lang="en-US" altLang="en-US" dirty="0" smtClean="0"/>
              <a:t> </a:t>
            </a:r>
            <a:r>
              <a:rPr lang="en-US" altLang="en-US" dirty="0"/>
              <a:t>lost its potential as a mechanism for </a:t>
            </a:r>
            <a:r>
              <a:rPr lang="en-US" altLang="en-US" dirty="0" smtClean="0"/>
              <a:t>“good”.</a:t>
            </a:r>
          </a:p>
          <a:p>
            <a:pPr eaLnBrk="1" hangingPunct="1"/>
            <a:r>
              <a:rPr lang="en-US" altLang="en-US" dirty="0" smtClean="0"/>
              <a:t>Without change, “feedback”</a:t>
            </a:r>
            <a:r>
              <a:rPr lang="en-US" altLang="en-US" baseline="0" dirty="0" smtClean="0"/>
              <a:t> isn’t feedback – it’s just hopefully useful information</a:t>
            </a:r>
            <a:endParaRPr lang="en-US" altLang="en-US" dirty="0"/>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20FD522-06D3-B448-9EE8-73BEFBABF607}" type="slidenum">
              <a:rPr lang="en-AU" altLang="en-US" sz="1200"/>
              <a:pPr/>
              <a:t>13</a:t>
            </a:fld>
            <a:endParaRPr lang="en-AU" altLang="en-US" sz="1200"/>
          </a:p>
        </p:txBody>
      </p:sp>
    </p:spTree>
    <p:extLst>
      <p:ext uri="{BB962C8B-B14F-4D97-AF65-F5344CB8AC3E}">
        <p14:creationId xmlns:p14="http://schemas.microsoft.com/office/powerpoint/2010/main" val="803519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process, enacted over time,</a:t>
            </a:r>
            <a:r>
              <a:rPr lang="en-US" baseline="0" dirty="0" smtClean="0"/>
              <a:t> with loops.</a:t>
            </a:r>
            <a:endParaRPr lang="en-US" dirty="0" smtClean="0"/>
          </a:p>
          <a:p>
            <a:r>
              <a:rPr lang="en-US" dirty="0" smtClean="0"/>
              <a:t>And a process that results</a:t>
            </a:r>
            <a:r>
              <a:rPr lang="en-US" baseline="0" dirty="0" smtClean="0"/>
              <a:t> in change in work.</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14</a:t>
            </a:fld>
            <a:endParaRPr lang="en-US"/>
          </a:p>
        </p:txBody>
      </p:sp>
    </p:spTree>
    <p:extLst>
      <p:ext uri="{BB962C8B-B14F-4D97-AF65-F5344CB8AC3E}">
        <p14:creationId xmlns:p14="http://schemas.microsoft.com/office/powerpoint/2010/main" val="2134010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Suggested here: an interaction with participants about</a:t>
            </a:r>
            <a:r>
              <a:rPr lang="en-US" baseline="0" dirty="0" smtClean="0"/>
              <a:t> the challenges inherent in this definition. Which parts are most challenging to them? Use the “framework challenges” on the website to support this conversation.</a:t>
            </a:r>
          </a:p>
          <a:p>
            <a:endParaRPr lang="en-US" baseline="0" dirty="0" smtClean="0"/>
          </a:p>
          <a:p>
            <a:pPr lvl="0"/>
            <a:r>
              <a:rPr lang="en-AU" sz="3200" b="1" dirty="0" smtClean="0"/>
              <a:t>Process</a:t>
            </a:r>
            <a:r>
              <a:rPr lang="en-AU" sz="3200" dirty="0" smtClean="0"/>
              <a:t> – this definition does not assume that there is</a:t>
            </a:r>
            <a:r>
              <a:rPr lang="en-US" sz="3200" dirty="0" smtClean="0"/>
              <a:t> “a” single correct strategy. </a:t>
            </a:r>
            <a:endParaRPr lang="en-GB" sz="4000" dirty="0" smtClean="0"/>
          </a:p>
          <a:p>
            <a:pPr lvl="1"/>
            <a:r>
              <a:rPr lang="en-AU" sz="2800" dirty="0" smtClean="0"/>
              <a:t>A challenge in feedback design is that the process is an abstract concept – </a:t>
            </a:r>
            <a:r>
              <a:rPr lang="en-US" sz="2800" dirty="0" smtClean="0"/>
              <a:t>i.e. the feedback process (sequence, source, frequency, modality, detail, etc.) can look quite different – there is no universal design for that process.</a:t>
            </a:r>
            <a:r>
              <a:rPr lang="en-AU" sz="2800" dirty="0" smtClean="0"/>
              <a:t> In addition, the process may, ideally, be different for each individual.</a:t>
            </a:r>
            <a:endParaRPr lang="en-GB" sz="3600" dirty="0" smtClean="0"/>
          </a:p>
          <a:p>
            <a:endParaRPr lang="en-GB" sz="4000" dirty="0" smtClean="0"/>
          </a:p>
          <a:p>
            <a:pPr lvl="0"/>
            <a:r>
              <a:rPr lang="en-AU" sz="3200" b="1" dirty="0" smtClean="0"/>
              <a:t>Learners</a:t>
            </a:r>
            <a:r>
              <a:rPr lang="en-AU" sz="3200" dirty="0" smtClean="0"/>
              <a:t> – this definition is learner-centred.</a:t>
            </a:r>
            <a:endParaRPr lang="en-GB" sz="4000" dirty="0" smtClean="0"/>
          </a:p>
          <a:p>
            <a:pPr lvl="1"/>
            <a:r>
              <a:rPr lang="en-AU" sz="2800" dirty="0" smtClean="0"/>
              <a:t>This represents a shift from a dominant understanding of feedback (comments provided by educators to learners). In this definition, information about performance could come from educators, but it could also be generated by the learner, her/his peers, others, or even automated systems. A challenge in feedback design is to not only facilitate the generation of performance information through these diverse sources, but also to </a:t>
            </a:r>
            <a:r>
              <a:rPr lang="en-AU" sz="2800" i="1" dirty="0" smtClean="0"/>
              <a:t>enable learners</a:t>
            </a:r>
            <a:r>
              <a:rPr lang="en-AU" sz="2800" dirty="0" smtClean="0"/>
              <a:t> to make sense of information AND to demonstrate improvement.</a:t>
            </a:r>
            <a:endParaRPr lang="en-GB" sz="3600" dirty="0" smtClean="0"/>
          </a:p>
          <a:p>
            <a:endParaRPr lang="en-GB" sz="4000" dirty="0" smtClean="0"/>
          </a:p>
          <a:p>
            <a:pPr lvl="0"/>
            <a:r>
              <a:rPr lang="en-AU" sz="3200" b="1" dirty="0" smtClean="0"/>
              <a:t>Sense-making</a:t>
            </a:r>
            <a:endParaRPr lang="en-GB" sz="4000" b="0" dirty="0" smtClean="0"/>
          </a:p>
          <a:p>
            <a:pPr lvl="1"/>
            <a:r>
              <a:rPr lang="en-AU" sz="2800" dirty="0" smtClean="0"/>
              <a:t>A challenge in feedback design is the conceptualisation of the sense-making process. How do we make sense of something? What skills do learners need? What features of the feedback process facilitate effective sense-making?</a:t>
            </a:r>
            <a:endParaRPr lang="en-GB" sz="3600" dirty="0" smtClean="0"/>
          </a:p>
          <a:p>
            <a:endParaRPr lang="en-GB" sz="4000" dirty="0" smtClean="0"/>
          </a:p>
          <a:p>
            <a:pPr lvl="0"/>
            <a:r>
              <a:rPr lang="en-AU" sz="3200" b="1" dirty="0" smtClean="0"/>
              <a:t>Information</a:t>
            </a:r>
            <a:endParaRPr lang="en-GB" sz="4000" b="1" dirty="0" smtClean="0"/>
          </a:p>
          <a:p>
            <a:pPr lvl="1"/>
            <a:r>
              <a:rPr lang="en-AU" sz="2800" dirty="0" smtClean="0"/>
              <a:t>A challenge in feedback design is the need to consider what nature of information is most useful for learners (e.g. multiple sources, modalities, detailed, personalised, individualised, task oriented, metacognitive/thinking orientated etc.).</a:t>
            </a:r>
            <a:endParaRPr lang="en-GB" sz="3600" dirty="0" smtClean="0"/>
          </a:p>
          <a:p>
            <a:r>
              <a:rPr lang="en-AU" sz="3200" dirty="0" smtClean="0"/>
              <a:t> </a:t>
            </a:r>
            <a:endParaRPr lang="en-GB" sz="4000" dirty="0" smtClean="0"/>
          </a:p>
          <a:p>
            <a:pPr lvl="0"/>
            <a:r>
              <a:rPr lang="en-AU" sz="3200" b="1" dirty="0" smtClean="0"/>
              <a:t>Performance </a:t>
            </a:r>
          </a:p>
          <a:p>
            <a:pPr lvl="1"/>
            <a:r>
              <a:rPr lang="en-AU" sz="2800" dirty="0" smtClean="0"/>
              <a:t>A challenge in feedback design is the concern of whether a single performance is sufficient.</a:t>
            </a:r>
            <a:endParaRPr lang="en-GB" sz="3600" dirty="0" smtClean="0"/>
          </a:p>
          <a:p>
            <a:pPr lvl="1"/>
            <a:r>
              <a:rPr lang="en-AU" sz="2800" dirty="0" smtClean="0"/>
              <a:t>A further challenge is whether the entire performance, or only components, should be the focus of the information.</a:t>
            </a:r>
            <a:endParaRPr lang="en-GB" sz="3600" dirty="0" smtClean="0"/>
          </a:p>
          <a:p>
            <a:pPr lvl="1"/>
            <a:r>
              <a:rPr lang="en-AU" sz="2800" dirty="0" smtClean="0"/>
              <a:t>Because feedback uses performance information to enhance future work and learning strategies, it is logical that there should be more feedback opportunities earlier in a subject (front-end loading). But how can we have more feedback earlier, without also assessing more?</a:t>
            </a:r>
            <a:endParaRPr lang="en-GB" sz="3600" dirty="0" smtClean="0"/>
          </a:p>
          <a:p>
            <a:endParaRPr lang="en-US" baseline="0" dirty="0" smtClean="0"/>
          </a:p>
          <a:p>
            <a:endParaRPr lang="en-US" baseline="0" dirty="0" smtClean="0"/>
          </a:p>
          <a:p>
            <a:pPr>
              <a:defRPr/>
            </a:pPr>
            <a:r>
              <a:rPr lang="en-AU" sz="1200" dirty="0" smtClean="0">
                <a:latin typeface="Tahoma" charset="0"/>
                <a:cs typeface="ＭＳ Ｐゴシック" charset="0"/>
              </a:rPr>
              <a:t>Some prompts for facilitators:</a:t>
            </a:r>
          </a:p>
          <a:p>
            <a:pPr lvl="1">
              <a:defRPr/>
            </a:pPr>
            <a:r>
              <a:rPr lang="en-AU" sz="1200" dirty="0" smtClean="0">
                <a:latin typeface="Tahoma" charset="0"/>
                <a:cs typeface="ＭＳ Ｐゴシック" charset="0"/>
              </a:rPr>
              <a:t>It is a process extended over time and is not a single act of “</a:t>
            </a:r>
            <a:r>
              <a:rPr lang="en-AU" altLang="ja-JP" sz="1200" dirty="0" smtClean="0">
                <a:latin typeface="Tahoma" charset="0"/>
                <a:cs typeface="ＭＳ Ｐゴシック" charset="0"/>
              </a:rPr>
              <a:t>reception of information”.</a:t>
            </a:r>
          </a:p>
          <a:p>
            <a:pPr lvl="1">
              <a:defRPr/>
            </a:pPr>
            <a:endParaRPr lang="en-AU" sz="1200" dirty="0" smtClean="0">
              <a:latin typeface="Tahoma" charset="0"/>
              <a:cs typeface="ＭＳ Ｐゴシック" charset="0"/>
            </a:endParaRPr>
          </a:p>
          <a:p>
            <a:pPr lvl="1">
              <a:defRPr/>
            </a:pPr>
            <a:r>
              <a:rPr lang="en-AU" sz="1200" dirty="0" smtClean="0">
                <a:latin typeface="Tahoma" charset="0"/>
                <a:cs typeface="ＭＳ Ｐゴシック" charset="0"/>
              </a:rPr>
              <a:t>It centres on learners and what they do, rather than what teachers or other parties others do for them.</a:t>
            </a:r>
          </a:p>
          <a:p>
            <a:pPr lvl="1">
              <a:defRPr/>
            </a:pPr>
            <a:endParaRPr lang="en-AU" sz="1200" i="1" dirty="0" smtClean="0">
              <a:latin typeface="Tahoma" charset="0"/>
              <a:cs typeface="ＭＳ Ｐゴシック" charset="0"/>
            </a:endParaRPr>
          </a:p>
          <a:p>
            <a:pPr lvl="1">
              <a:defRPr/>
            </a:pPr>
            <a:r>
              <a:rPr lang="en-AU" sz="1200" dirty="0" smtClean="0">
                <a:latin typeface="Tahoma" charset="0"/>
                <a:cs typeface="ＭＳ Ｐゴシック" charset="0"/>
              </a:rPr>
              <a:t>It recognises the importance of standards applicable to work produced and the need for learners to understand what these are (making sense).</a:t>
            </a:r>
          </a:p>
          <a:p>
            <a:pPr lvl="1">
              <a:defRPr/>
            </a:pPr>
            <a:endParaRPr lang="en-AU" altLang="ja-JP" sz="1200" i="1" dirty="0" smtClean="0">
              <a:latin typeface="Tahoma" charset="0"/>
              <a:cs typeface="ＭＳ Ｐゴシック" charset="0"/>
            </a:endParaRPr>
          </a:p>
          <a:p>
            <a:pPr lvl="1">
              <a:defRPr/>
            </a:pPr>
            <a:r>
              <a:rPr lang="en-AU" sz="1200" dirty="0" smtClean="0">
                <a:latin typeface="Tahoma" charset="0"/>
                <a:cs typeface="ＭＳ Ｐゴシック" charset="0"/>
              </a:rPr>
              <a:t>It positions feedback as leading to action (work or learning strategies) as a necessary part of the process.</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15</a:t>
            </a:fld>
            <a:endParaRPr lang="en-US"/>
          </a:p>
        </p:txBody>
      </p:sp>
    </p:spTree>
    <p:extLst>
      <p:ext uri="{BB962C8B-B14F-4D97-AF65-F5344CB8AC3E}">
        <p14:creationId xmlns:p14="http://schemas.microsoft.com/office/powerpoint/2010/main" val="193076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smtClean="0">
                <a:solidFill>
                  <a:schemeClr val="tx1"/>
                </a:solidFill>
                <a:effectLst/>
                <a:latin typeface="+mn-lt"/>
                <a:ea typeface="ＭＳ Ｐゴシック" charset="0"/>
                <a:cs typeface="ＭＳ Ｐゴシック" charset="0"/>
              </a:rPr>
              <a:t>There are several challenges inherent in this definition.</a:t>
            </a:r>
          </a:p>
          <a:p>
            <a:pPr fontAlgn="base"/>
            <a:r>
              <a:rPr lang="en-US" sz="1200" b="0" i="0" kern="1200" dirty="0" smtClean="0">
                <a:solidFill>
                  <a:schemeClr val="tx1"/>
                </a:solidFill>
                <a:effectLst/>
                <a:latin typeface="+mn-lt"/>
                <a:ea typeface="ＭＳ Ｐゴシック" charset="0"/>
                <a:cs typeface="ＭＳ Ｐゴシック" charset="0"/>
              </a:rPr>
              <a:t>http://newmediaresearch.educ.monash.edu.au/feedback/framework-of-effective-feedback/definition/</a:t>
            </a:r>
          </a:p>
          <a:p>
            <a:pPr fontAlgn="base"/>
            <a:r>
              <a:rPr lang="en-US" sz="1200" b="1" i="0" kern="1200" dirty="0" smtClean="0">
                <a:solidFill>
                  <a:schemeClr val="tx1"/>
                </a:solidFill>
                <a:effectLst/>
                <a:latin typeface="+mn-lt"/>
                <a:ea typeface="ＭＳ Ｐゴシック" charset="0"/>
                <a:cs typeface="ＭＳ Ｐゴシック" charset="0"/>
              </a:rPr>
              <a:t>Process:</a:t>
            </a:r>
            <a:r>
              <a:rPr lang="en-US" sz="1200" b="0" i="0" kern="1200" dirty="0" smtClean="0">
                <a:solidFill>
                  <a:schemeClr val="tx1"/>
                </a:solidFill>
                <a:effectLst/>
                <a:latin typeface="+mn-lt"/>
                <a:ea typeface="ＭＳ Ｐゴシック" charset="0"/>
                <a:cs typeface="ＭＳ Ｐゴシック" charset="0"/>
              </a:rPr>
              <a:t> There is no universal approach for feedback that works in all contexts; a key challenge in feedback is creating feedback processes that effectively uses different sequences, sources, modalities, and so on.</a:t>
            </a:r>
          </a:p>
          <a:p>
            <a:pPr fontAlgn="base"/>
            <a:r>
              <a:rPr lang="en-US" sz="1200" b="1" i="0" kern="1200" dirty="0" smtClean="0">
                <a:solidFill>
                  <a:schemeClr val="tx1"/>
                </a:solidFill>
                <a:effectLst/>
                <a:latin typeface="+mn-lt"/>
                <a:ea typeface="ＭＳ Ｐゴシック" charset="0"/>
                <a:cs typeface="ＭＳ Ｐゴシック" charset="0"/>
              </a:rPr>
              <a:t>Learners: </a:t>
            </a:r>
            <a:r>
              <a:rPr lang="en-US" sz="1200" b="0" i="0" kern="1200" dirty="0" smtClean="0">
                <a:solidFill>
                  <a:schemeClr val="tx1"/>
                </a:solidFill>
                <a:effectLst/>
                <a:latin typeface="+mn-lt"/>
                <a:ea typeface="ＭＳ Ｐゴシック" charset="0"/>
                <a:cs typeface="ＭＳ Ｐゴシック" charset="0"/>
              </a:rPr>
              <a:t>Rather than focusing on comments, this definition focuses on what learners do. In this definition, information about performance could come from educators, but it could also be generated by the learner, her/his peers, others or even automated systems.</a:t>
            </a:r>
          </a:p>
          <a:p>
            <a:pPr fontAlgn="base"/>
            <a:r>
              <a:rPr lang="en-US" sz="1200" b="1" i="0" kern="1200" dirty="0" smtClean="0">
                <a:solidFill>
                  <a:schemeClr val="tx1"/>
                </a:solidFill>
                <a:effectLst/>
                <a:latin typeface="+mn-lt"/>
                <a:ea typeface="ＭＳ Ｐゴシック" charset="0"/>
                <a:cs typeface="ＭＳ Ｐゴシック" charset="0"/>
              </a:rPr>
              <a:t>Sense making: </a:t>
            </a:r>
            <a:r>
              <a:rPr lang="en-US" sz="1200" b="0" i="0" kern="1200" dirty="0" smtClean="0">
                <a:solidFill>
                  <a:schemeClr val="tx1"/>
                </a:solidFill>
                <a:effectLst/>
                <a:latin typeface="+mn-lt"/>
                <a:ea typeface="ＭＳ Ｐゴシック" charset="0"/>
                <a:cs typeface="ＭＳ Ｐゴシック" charset="0"/>
              </a:rPr>
              <a:t>A challenge in feedback design is the </a:t>
            </a:r>
            <a:r>
              <a:rPr lang="en-US" sz="1200" b="0" i="0" kern="1200" dirty="0" err="1" smtClean="0">
                <a:solidFill>
                  <a:schemeClr val="tx1"/>
                </a:solidFill>
                <a:effectLst/>
                <a:latin typeface="+mn-lt"/>
                <a:ea typeface="ＭＳ Ｐゴシック" charset="0"/>
                <a:cs typeface="ＭＳ Ｐゴシック" charset="0"/>
              </a:rPr>
              <a:t>conceptualisation</a:t>
            </a:r>
            <a:r>
              <a:rPr lang="en-US" sz="1200" b="0" i="0" kern="1200" dirty="0" smtClean="0">
                <a:solidFill>
                  <a:schemeClr val="tx1"/>
                </a:solidFill>
                <a:effectLst/>
                <a:latin typeface="+mn-lt"/>
                <a:ea typeface="ＭＳ Ｐゴシック" charset="0"/>
                <a:cs typeface="ＭＳ Ｐゴシック" charset="0"/>
              </a:rPr>
              <a:t> of the sense making process. How do we make sense of something? What skills do learners need? What features of the feedback process facilitate effective sense-making?</a:t>
            </a:r>
          </a:p>
          <a:p>
            <a:pPr fontAlgn="base"/>
            <a:r>
              <a:rPr lang="en-US" sz="1200" b="1" i="0" kern="1200" dirty="0" smtClean="0">
                <a:solidFill>
                  <a:schemeClr val="tx1"/>
                </a:solidFill>
                <a:effectLst/>
                <a:latin typeface="+mn-lt"/>
                <a:ea typeface="ＭＳ Ｐゴシック" charset="0"/>
                <a:cs typeface="ＭＳ Ｐゴシック" charset="0"/>
              </a:rPr>
              <a:t>Information:</a:t>
            </a:r>
            <a:r>
              <a:rPr lang="en-US" sz="1200" b="0" i="0" kern="1200" dirty="0" smtClean="0">
                <a:solidFill>
                  <a:schemeClr val="tx1"/>
                </a:solidFill>
                <a:effectLst/>
                <a:latin typeface="+mn-lt"/>
                <a:ea typeface="ＭＳ Ｐゴシック" charset="0"/>
                <a:cs typeface="ＭＳ Ｐゴシック" charset="0"/>
              </a:rPr>
              <a:t> What sort of information is most useful for learners (e.g., multiple sources, modalities, detailed, </a:t>
            </a:r>
            <a:r>
              <a:rPr lang="en-US" sz="1200" b="0" i="0" kern="1200" dirty="0" err="1" smtClean="0">
                <a:solidFill>
                  <a:schemeClr val="tx1"/>
                </a:solidFill>
                <a:effectLst/>
                <a:latin typeface="+mn-lt"/>
                <a:ea typeface="ＭＳ Ｐゴシック" charset="0"/>
                <a:cs typeface="ＭＳ Ｐゴシック" charset="0"/>
              </a:rPr>
              <a:t>personalised</a:t>
            </a:r>
            <a:r>
              <a:rPr lang="en-US" sz="1200" b="0" i="0" kern="1200" dirty="0" smtClean="0">
                <a:solidFill>
                  <a:schemeClr val="tx1"/>
                </a:solidFill>
                <a:effectLst/>
                <a:latin typeface="+mn-lt"/>
                <a:ea typeface="ＭＳ Ｐゴシック" charset="0"/>
                <a:cs typeface="ＭＳ Ｐゴシック" charset="0"/>
              </a:rPr>
              <a:t>, </a:t>
            </a:r>
            <a:r>
              <a:rPr lang="en-US" sz="1200" b="0" i="0" kern="1200" dirty="0" err="1" smtClean="0">
                <a:solidFill>
                  <a:schemeClr val="tx1"/>
                </a:solidFill>
                <a:effectLst/>
                <a:latin typeface="+mn-lt"/>
                <a:ea typeface="ＭＳ Ｐゴシック" charset="0"/>
                <a:cs typeface="ＭＳ Ｐゴシック" charset="0"/>
              </a:rPr>
              <a:t>individualised</a:t>
            </a:r>
            <a:r>
              <a:rPr lang="en-US" sz="1200" b="0" i="0" kern="1200" dirty="0" smtClean="0">
                <a:solidFill>
                  <a:schemeClr val="tx1"/>
                </a:solidFill>
                <a:effectLst/>
                <a:latin typeface="+mn-lt"/>
                <a:ea typeface="ＭＳ Ｐゴシック" charset="0"/>
                <a:cs typeface="ＭＳ Ｐゴシック" charset="0"/>
              </a:rPr>
              <a:t>, task oriented, metacognitive/thinking orientated, etc.)</a:t>
            </a:r>
          </a:p>
          <a:p>
            <a:pPr fontAlgn="base"/>
            <a:r>
              <a:rPr lang="en-US" sz="1200" b="1" i="0" kern="1200" dirty="0" smtClean="0">
                <a:solidFill>
                  <a:schemeClr val="tx1"/>
                </a:solidFill>
                <a:effectLst/>
                <a:latin typeface="+mn-lt"/>
                <a:ea typeface="ＭＳ Ｐゴシック" charset="0"/>
                <a:cs typeface="ＭＳ Ｐゴシック" charset="0"/>
              </a:rPr>
              <a:t>Performance:</a:t>
            </a:r>
            <a:r>
              <a:rPr lang="en-US" sz="1200" b="0" i="0" kern="1200" dirty="0" smtClean="0">
                <a:solidFill>
                  <a:schemeClr val="tx1"/>
                </a:solidFill>
                <a:effectLst/>
                <a:latin typeface="+mn-lt"/>
                <a:ea typeface="ＭＳ Ｐゴシック" charset="0"/>
                <a:cs typeface="ＭＳ Ｐゴシック" charset="0"/>
              </a:rPr>
              <a:t> Is a single performance sufficient? Should feedback focus on the entire performance, or only components? How can we have more early feedback opportunities without assessing more?</a:t>
            </a:r>
          </a:p>
          <a:p>
            <a:pPr fontAlgn="base"/>
            <a:r>
              <a:rPr lang="en-US" sz="1200" b="1" i="0" kern="1200" dirty="0" smtClean="0">
                <a:solidFill>
                  <a:schemeClr val="tx1"/>
                </a:solidFill>
                <a:effectLst/>
                <a:latin typeface="+mn-lt"/>
                <a:ea typeface="ＭＳ Ｐゴシック" charset="0"/>
                <a:cs typeface="ＭＳ Ｐゴシック" charset="0"/>
              </a:rPr>
              <a:t>Effect/impact: </a:t>
            </a:r>
            <a:r>
              <a:rPr lang="en-US" sz="1200" b="0" i="0" kern="1200" dirty="0" smtClean="0">
                <a:solidFill>
                  <a:schemeClr val="tx1"/>
                </a:solidFill>
                <a:effectLst/>
                <a:latin typeface="+mn-lt"/>
                <a:ea typeface="ＭＳ Ｐゴシック" charset="0"/>
                <a:cs typeface="ＭＳ Ｐゴシック" charset="0"/>
              </a:rPr>
              <a:t>How do educators or students know if feedback has an effect? A challenge in feedback design is to set the conditions in which learners have opportunities to demonstrate improvement which is more than simply asking them to do a further task. </a:t>
            </a:r>
            <a:r>
              <a:rPr lang="en-US" sz="1200" b="0" i="1" kern="1200" dirty="0" smtClean="0">
                <a:solidFill>
                  <a:schemeClr val="tx1"/>
                </a:solidFill>
                <a:effectLst/>
                <a:latin typeface="+mn-lt"/>
                <a:ea typeface="ＭＳ Ｐゴシック" charset="0"/>
                <a:cs typeface="ＭＳ Ｐゴシック" charset="0"/>
              </a:rPr>
              <a:t>It necessarily needs to also offer</a:t>
            </a:r>
            <a:r>
              <a:rPr lang="en-US" sz="1200" b="0" i="0" kern="1200" dirty="0" smtClean="0">
                <a:solidFill>
                  <a:schemeClr val="tx1"/>
                </a:solidFill>
                <a:effectLst/>
                <a:latin typeface="+mn-lt"/>
                <a:ea typeface="ＭＳ Ｐゴシック" charset="0"/>
                <a:cs typeface="ＭＳ Ｐゴシック" charset="0"/>
              </a:rPr>
              <a:t> a chance for learners to judge their performance and evaluate it in relation to their changed work/learning strategies.</a:t>
            </a:r>
          </a:p>
          <a:p>
            <a:pPr fontAlgn="base"/>
            <a:r>
              <a:rPr lang="en-US" sz="1200" b="1" i="0" kern="1200" dirty="0" smtClean="0">
                <a:solidFill>
                  <a:schemeClr val="tx1"/>
                </a:solidFill>
                <a:effectLst/>
                <a:latin typeface="+mn-lt"/>
                <a:ea typeface="ＭＳ Ｐゴシック" charset="0"/>
                <a:cs typeface="ＭＳ Ｐゴシック" charset="0"/>
              </a:rPr>
              <a:t>Quality:</a:t>
            </a:r>
            <a:r>
              <a:rPr lang="en-US" sz="1200" b="0" i="0" kern="1200" dirty="0" smtClean="0">
                <a:solidFill>
                  <a:schemeClr val="tx1"/>
                </a:solidFill>
                <a:effectLst/>
                <a:latin typeface="+mn-lt"/>
                <a:ea typeface="ＭＳ Ｐゴシック" charset="0"/>
                <a:cs typeface="ＭＳ Ｐゴシック" charset="0"/>
              </a:rPr>
              <a:t> Feedback information needs to be targeted towards improvement, but against what benchmark? In a criterion-referenced or standards-based system, comments on student work need to relate to explicit task expectations, however expert understandings of quality are often tacit or hard to describe.</a:t>
            </a: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16</a:t>
            </a:fld>
            <a:endParaRPr lang="en-US"/>
          </a:p>
        </p:txBody>
      </p:sp>
    </p:spTree>
    <p:extLst>
      <p:ext uri="{BB962C8B-B14F-4D97-AF65-F5344CB8AC3E}">
        <p14:creationId xmlns:p14="http://schemas.microsoft.com/office/powerpoint/2010/main" val="14869507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 often,</a:t>
            </a:r>
            <a:r>
              <a:rPr lang="en-US" baseline="0" dirty="0" smtClean="0"/>
              <a:t> students and teachers think of feedback as comments.</a:t>
            </a:r>
          </a:p>
          <a:p>
            <a:r>
              <a:rPr lang="en-US" baseline="0" dirty="0" smtClean="0"/>
              <a:t>But it is a much more complex process – think of feedback as like preparing a degustation. There is a list of multiple considerations – and it’s the way you put these together that is important.</a:t>
            </a:r>
          </a:p>
          <a:p>
            <a:endParaRPr lang="en-US" dirty="0" smtClean="0"/>
          </a:p>
          <a:p>
            <a:r>
              <a:rPr lang="en-US" dirty="0" smtClean="0"/>
              <a:t>Nutrition: feedback that allows students to grow</a:t>
            </a:r>
            <a:r>
              <a:rPr lang="en-US" baseline="0" dirty="0" smtClean="0"/>
              <a:t> (vs. what they want). E.g. eating </a:t>
            </a:r>
            <a:r>
              <a:rPr lang="en-US" baseline="0" dirty="0" err="1" smtClean="0"/>
              <a:t>Cheezels</a:t>
            </a:r>
            <a:r>
              <a:rPr lang="en-US" baseline="0" dirty="0" smtClean="0"/>
              <a:t> might feel good, but there is no nutritional value.</a:t>
            </a:r>
            <a:endParaRPr lang="en-US" dirty="0" smtClean="0"/>
          </a:p>
          <a:p>
            <a:r>
              <a:rPr lang="en-US" dirty="0" smtClean="0"/>
              <a:t>Allergies: check</a:t>
            </a:r>
            <a:r>
              <a:rPr lang="en-US" baseline="0" dirty="0" smtClean="0"/>
              <a:t> for guest allergies (feedback literacy - including past experiences with feedback).</a:t>
            </a:r>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17</a:t>
            </a:fld>
            <a:endParaRPr lang="en-US"/>
          </a:p>
        </p:txBody>
      </p:sp>
    </p:spTree>
    <p:extLst>
      <p:ext uri="{BB962C8B-B14F-4D97-AF65-F5344CB8AC3E}">
        <p14:creationId xmlns:p14="http://schemas.microsoft.com/office/powerpoint/2010/main" val="1630657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Ultimately,</a:t>
            </a:r>
            <a:r>
              <a:rPr lang="en-US" baseline="0" dirty="0" smtClean="0"/>
              <a:t> no amount of telling learners that feedback is important is going to make them engage,</a:t>
            </a:r>
          </a:p>
          <a:p>
            <a:r>
              <a:rPr lang="en-US" baseline="0" dirty="0" smtClean="0"/>
              <a:t>Feedback</a:t>
            </a:r>
            <a:r>
              <a:rPr lang="en-US" dirty="0" smtClean="0"/>
              <a:t> needs to have an effect, in order for learners to engage/invest.</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18</a:t>
            </a:fld>
            <a:endParaRPr lang="en-US"/>
          </a:p>
        </p:txBody>
      </p:sp>
    </p:spTree>
    <p:extLst>
      <p:ext uri="{BB962C8B-B14F-4D97-AF65-F5344CB8AC3E}">
        <p14:creationId xmlns:p14="http://schemas.microsoft.com/office/powerpoint/2010/main" val="33847256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a:t>
            </a:r>
            <a:r>
              <a:rPr lang="en-US" baseline="0" dirty="0" smtClean="0"/>
              <a:t> literature, </a:t>
            </a:r>
            <a:r>
              <a:rPr lang="en-US" baseline="0" dirty="0" err="1" smtClean="0"/>
              <a:t>Boud</a:t>
            </a:r>
            <a:r>
              <a:rPr lang="en-US" baseline="0" dirty="0" smtClean="0"/>
              <a:t> and Molloy (2013) discuss the evolution of feedback frameworks.</a:t>
            </a:r>
          </a:p>
          <a:p>
            <a:r>
              <a:rPr lang="en-US" baseline="0" dirty="0" smtClean="0"/>
              <a:t>Feedback Mark 0 is what we are currently doing (in the main) – that is, “delivering hopefully useful information”. We say “hopefully” because we cross our fingers and wish that it has an effect (we don’t monitor for the effect).</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19</a:t>
            </a:fld>
            <a:endParaRPr lang="en-US"/>
          </a:p>
        </p:txBody>
      </p:sp>
    </p:spTree>
    <p:extLst>
      <p:ext uri="{BB962C8B-B14F-4D97-AF65-F5344CB8AC3E}">
        <p14:creationId xmlns:p14="http://schemas.microsoft.com/office/powerpoint/2010/main" val="8565648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Feedback</a:t>
            </a:r>
            <a:r>
              <a:rPr lang="en-AU" baseline="0" dirty="0" smtClean="0"/>
              <a:t> Mark 1 represents a shift in the right direction.</a:t>
            </a:r>
          </a:p>
          <a:p>
            <a:r>
              <a:rPr lang="en-AU" baseline="0" dirty="0" smtClean="0"/>
              <a:t>It acknowledges that looking for effect is a necessary part of the process.</a:t>
            </a:r>
            <a:endParaRPr lang="en-AU" dirty="0" smtClean="0"/>
          </a:p>
          <a:p>
            <a:r>
              <a:rPr lang="en-AU" dirty="0" smtClean="0"/>
              <a:t>Can</a:t>
            </a:r>
            <a:r>
              <a:rPr lang="en-AU" baseline="0" dirty="0" smtClean="0"/>
              <a:t> u</a:t>
            </a:r>
            <a:r>
              <a:rPr lang="en-AU" dirty="0" smtClean="0"/>
              <a:t>se the thermostat</a:t>
            </a:r>
            <a:r>
              <a:rPr lang="en-AU" baseline="0" dirty="0" smtClean="0"/>
              <a:t> metaphor as an example to elaborate on point one (looking for effect).</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20</a:t>
            </a:fld>
            <a:endParaRPr lang="en-US"/>
          </a:p>
        </p:txBody>
      </p:sp>
    </p:spTree>
    <p:extLst>
      <p:ext uri="{BB962C8B-B14F-4D97-AF65-F5344CB8AC3E}">
        <p14:creationId xmlns:p14="http://schemas.microsoft.com/office/powerpoint/2010/main" val="1303053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Feedback Mark 1, students have opportunities to incorporate new strategies into practice AND educators are able to monitor the effect of their comments (to calibrate their own feedback practices).</a:t>
            </a:r>
          </a:p>
          <a:p>
            <a:r>
              <a:rPr lang="en-US" baseline="0" dirty="0" smtClean="0"/>
              <a:t>Another premise of the task design is that Activity 2 must be somehow related to Activity 1, in order to show an effect. See the next slide for an illustration of these overlapping learning outcomes within sequenced tasks. </a:t>
            </a: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21</a:t>
            </a:fld>
            <a:endParaRPr lang="en-US"/>
          </a:p>
        </p:txBody>
      </p:sp>
    </p:spTree>
    <p:extLst>
      <p:ext uri="{BB962C8B-B14F-4D97-AF65-F5344CB8AC3E}">
        <p14:creationId xmlns:p14="http://schemas.microsoft.com/office/powerpoint/2010/main" val="990704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b="1" dirty="0" smtClean="0"/>
              <a:t>x</a:t>
            </a:r>
            <a:r>
              <a:rPr lang="en-US" dirty="0" smtClean="0"/>
              <a:t> axis</a:t>
            </a:r>
            <a:r>
              <a:rPr lang="en-US" baseline="0" dirty="0" smtClean="0"/>
              <a:t> is time, and the </a:t>
            </a:r>
            <a:r>
              <a:rPr lang="en-US" b="1" baseline="0" dirty="0" smtClean="0"/>
              <a:t>y</a:t>
            </a:r>
            <a:r>
              <a:rPr lang="en-US" baseline="0" dirty="0" smtClean="0"/>
              <a:t> axis represents degree of task challenge.</a:t>
            </a:r>
          </a:p>
          <a:p>
            <a:r>
              <a:rPr lang="en-US" baseline="0" dirty="0" smtClean="0"/>
              <a:t>You can see the overlapping of learning outcomes, which means that students have a chance to improve elements of work that were commented upon in the earlier task.</a:t>
            </a: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22</a:t>
            </a:fld>
            <a:endParaRPr lang="en-US"/>
          </a:p>
        </p:txBody>
      </p:sp>
    </p:spTree>
    <p:extLst>
      <p:ext uri="{BB962C8B-B14F-4D97-AF65-F5344CB8AC3E}">
        <p14:creationId xmlns:p14="http://schemas.microsoft.com/office/powerpoint/2010/main" val="6523187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Feedback Mark</a:t>
            </a:r>
            <a:r>
              <a:rPr lang="en-US" baseline="0" dirty="0" smtClean="0"/>
              <a:t> 1 is an improvement on Feedback Mark 0, but it’s not good enough to represent the goals of feedback practice in Higher Education.</a:t>
            </a:r>
          </a:p>
          <a:p>
            <a:r>
              <a:rPr lang="en-US" baseline="0" dirty="0" smtClean="0"/>
              <a:t>And that is because students are not like machines (e.g. thermostats or steam engines) and they do not respond in predictable ways to a stimulus.</a:t>
            </a:r>
          </a:p>
          <a:p>
            <a:r>
              <a:rPr lang="en-US" baseline="0" dirty="0" smtClean="0"/>
              <a:t>Student have volition, and they bring with them all types of experiences, prior knowledge and preferences that mean they engage with new knowledge differently.</a:t>
            </a:r>
          </a:p>
          <a:p>
            <a:endParaRPr lang="en-US" baseline="0" dirty="0" smtClean="0"/>
          </a:p>
          <a:p>
            <a:r>
              <a:rPr lang="en-US" baseline="0" dirty="0" smtClean="0"/>
              <a:t>Feedback Mark 2, as a model, accounts for the fact that students are not machines.</a:t>
            </a:r>
          </a:p>
          <a:p>
            <a:r>
              <a:rPr lang="en-US" baseline="0" dirty="0" smtClean="0"/>
              <a:t>The model uses the important principles from Feedback Mark 1 (importance of effect), and it privileges other aspects – as per the four dot points.</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23</a:t>
            </a:fld>
            <a:endParaRPr lang="en-US"/>
          </a:p>
        </p:txBody>
      </p:sp>
    </p:spTree>
    <p:extLst>
      <p:ext uri="{BB962C8B-B14F-4D97-AF65-F5344CB8AC3E}">
        <p14:creationId xmlns:p14="http://schemas.microsoft.com/office/powerpoint/2010/main" val="8004193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Run through the key elements of Feedback Mark 2 (using laser pointer).</a:t>
            </a:r>
          </a:p>
          <a:p>
            <a:r>
              <a:rPr lang="en-US" dirty="0" smtClean="0"/>
              <a:t>The learner has the tough</a:t>
            </a:r>
            <a:r>
              <a:rPr lang="en-US" baseline="0" dirty="0" smtClean="0"/>
              <a:t> job of “comparing judgements” (their own evaluative judgement with the opinions of others) – and then needs to come up with a plan for improved work.</a:t>
            </a:r>
          </a:p>
          <a:p>
            <a:r>
              <a:rPr lang="en-US" baseline="0" dirty="0" smtClean="0"/>
              <a:t>As in Feedback Mark 1, there needs to be a second activity set up for learners so that the feedback can have an effect. </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24</a:t>
            </a:fld>
            <a:endParaRPr lang="en-US"/>
          </a:p>
        </p:txBody>
      </p:sp>
    </p:spTree>
    <p:extLst>
      <p:ext uri="{BB962C8B-B14F-4D97-AF65-F5344CB8AC3E}">
        <p14:creationId xmlns:p14="http://schemas.microsoft.com/office/powerpoint/2010/main" val="1108378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a:t>
            </a:r>
            <a:r>
              <a:rPr lang="en-US" baseline="0" dirty="0" smtClean="0"/>
              <a:t> four – quality of feedback is judged on learner outcomes (this is the test of quality).</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25</a:t>
            </a:fld>
            <a:endParaRPr lang="en-US"/>
          </a:p>
        </p:txBody>
      </p:sp>
    </p:spTree>
    <p:extLst>
      <p:ext uri="{BB962C8B-B14F-4D97-AF65-F5344CB8AC3E}">
        <p14:creationId xmlns:p14="http://schemas.microsoft.com/office/powerpoint/2010/main" val="604400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survey -</a:t>
            </a:r>
            <a:r>
              <a:rPr lang="en-US" baseline="0" dirty="0" smtClean="0"/>
              <a:t> the project team identified good examples of feedback (multiple references by both students and educators - and relative to unit size).</a:t>
            </a:r>
          </a:p>
          <a:p>
            <a:r>
              <a:rPr lang="en-US" baseline="0" dirty="0" smtClean="0"/>
              <a:t>All moderately large class sizes. </a:t>
            </a:r>
            <a:endParaRPr lang="en-US" dirty="0" smtClean="0"/>
          </a:p>
          <a:p>
            <a:r>
              <a:rPr lang="en-US" dirty="0" smtClean="0"/>
              <a:t>We sought out people who had</a:t>
            </a:r>
            <a:r>
              <a:rPr lang="en-US" baseline="0" dirty="0" smtClean="0"/>
              <a:t> interesting or good feedback designs.</a:t>
            </a:r>
          </a:p>
          <a:p>
            <a:r>
              <a:rPr lang="en-US" baseline="0" dirty="0" smtClean="0"/>
              <a:t>Graphic has a hyperlink to project website. Navigate to ‘Feedback Possibilities’ then ‘Case Studies of Effective Feedback’.</a:t>
            </a:r>
          </a:p>
          <a:p>
            <a:r>
              <a:rPr lang="en-US" baseline="0" dirty="0" smtClean="0"/>
              <a:t>For our workshops we showed a two-minute video with Jacqui Broadbent (recent national teaching award winner), from Case 2. You might use her case or choose a different case study to reflect features you would like to showcase. </a:t>
            </a:r>
          </a:p>
          <a:p>
            <a:r>
              <a:rPr lang="en-US" baseline="0" dirty="0" smtClean="0"/>
              <a:t>The cases are not just shiny things that work - we’ve worked to dissect the features that help to make them effective.</a:t>
            </a:r>
          </a:p>
          <a:p>
            <a:r>
              <a:rPr lang="en-US" baseline="0" dirty="0" smtClean="0"/>
              <a:t>We’ve talked to staff and students.</a:t>
            </a:r>
          </a:p>
          <a:p>
            <a:r>
              <a:rPr lang="en-US" baseline="0" dirty="0" smtClean="0"/>
              <a:t>And looked at artefacts/materials. </a:t>
            </a:r>
          </a:p>
          <a:p>
            <a:endParaRPr lang="en-US" dirty="0" smtClean="0"/>
          </a:p>
          <a:p>
            <a:r>
              <a:rPr lang="en-US" dirty="0" smtClean="0"/>
              <a:t>Scroll through</a:t>
            </a:r>
            <a:r>
              <a:rPr lang="en-US" baseline="0" dirty="0" smtClean="0"/>
              <a:t> the seven cases.  Participants are encouraged to explore in their own time. </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27</a:t>
            </a:fld>
            <a:endParaRPr lang="en-US"/>
          </a:p>
        </p:txBody>
      </p:sp>
    </p:spTree>
    <p:extLst>
      <p:ext uri="{BB962C8B-B14F-4D97-AF65-F5344CB8AC3E}">
        <p14:creationId xmlns:p14="http://schemas.microsoft.com/office/powerpoint/2010/main" val="1358281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survey -</a:t>
            </a:r>
            <a:r>
              <a:rPr lang="en-US" baseline="0" dirty="0" smtClean="0"/>
              <a:t> the project team identified good examples of feedback (multiple references by both students and educators - and relative to unit size).</a:t>
            </a:r>
          </a:p>
          <a:p>
            <a:r>
              <a:rPr lang="en-US" baseline="0" dirty="0" smtClean="0"/>
              <a:t>All moderately large class sizes. </a:t>
            </a:r>
            <a:endParaRPr lang="en-US" dirty="0" smtClean="0"/>
          </a:p>
          <a:p>
            <a:r>
              <a:rPr lang="en-US" dirty="0" smtClean="0"/>
              <a:t>We sought out people who had</a:t>
            </a:r>
            <a:r>
              <a:rPr lang="en-US" baseline="0" dirty="0" smtClean="0"/>
              <a:t> interesting or good feedback designs.</a:t>
            </a:r>
          </a:p>
          <a:p>
            <a:r>
              <a:rPr lang="en-US" baseline="0" dirty="0" smtClean="0"/>
              <a:t>Graphic has a hyperlink to project website. Navigate to ‘Feedback Possibilities’ then ‘Case Studies of Effective Feedback’.</a:t>
            </a:r>
          </a:p>
          <a:p>
            <a:r>
              <a:rPr lang="en-US" baseline="0" dirty="0" smtClean="0"/>
              <a:t>For our workshops we showed a two-minute video with Jacqui Broadbent (recent national teaching award winner), from Case 2. You might use her case or choose a different case study to reflect features you would like to showcase. </a:t>
            </a:r>
          </a:p>
          <a:p>
            <a:r>
              <a:rPr lang="en-US" baseline="0" dirty="0" smtClean="0"/>
              <a:t>The cases are not just shiny things that work - we’ve worked to dissect the features that help to make them effective.</a:t>
            </a:r>
          </a:p>
          <a:p>
            <a:r>
              <a:rPr lang="en-US" baseline="0" dirty="0" smtClean="0"/>
              <a:t>We’ve talked to staff and students.</a:t>
            </a:r>
          </a:p>
          <a:p>
            <a:r>
              <a:rPr lang="en-US" baseline="0" dirty="0" smtClean="0"/>
              <a:t>And looked at artefacts/materials. </a:t>
            </a:r>
          </a:p>
          <a:p>
            <a:endParaRPr lang="en-US" dirty="0" smtClean="0"/>
          </a:p>
          <a:p>
            <a:r>
              <a:rPr lang="en-US" dirty="0" smtClean="0"/>
              <a:t>Scroll through</a:t>
            </a:r>
            <a:r>
              <a:rPr lang="en-US" baseline="0" dirty="0" smtClean="0"/>
              <a:t> the seven cases.  Participants are encouraged to explore in their own time. </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29</a:t>
            </a:fld>
            <a:endParaRPr lang="en-US"/>
          </a:p>
        </p:txBody>
      </p:sp>
    </p:spTree>
    <p:extLst>
      <p:ext uri="{BB962C8B-B14F-4D97-AF65-F5344CB8AC3E}">
        <p14:creationId xmlns:p14="http://schemas.microsoft.com/office/powerpoint/2010/main" val="31648269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well as the </a:t>
            </a:r>
            <a:r>
              <a:rPr lang="en-US" b="1" dirty="0" smtClean="0"/>
              <a:t>Definition</a:t>
            </a:r>
            <a:r>
              <a:rPr lang="en-US" baseline="0" dirty="0" smtClean="0"/>
              <a:t> and </a:t>
            </a:r>
            <a:r>
              <a:rPr lang="en-US" b="1" baseline="0" dirty="0" smtClean="0"/>
              <a:t>Challenges</a:t>
            </a:r>
            <a:r>
              <a:rPr lang="en-US" baseline="0" dirty="0" smtClean="0"/>
              <a:t>, t</a:t>
            </a:r>
            <a:r>
              <a:rPr lang="en-US" dirty="0" smtClean="0"/>
              <a:t>he</a:t>
            </a:r>
            <a:r>
              <a:rPr lang="en-US" baseline="0" dirty="0" smtClean="0"/>
              <a:t> framework contains t</a:t>
            </a:r>
            <a:r>
              <a:rPr lang="en-US" dirty="0" smtClean="0"/>
              <a:t>hree layers:</a:t>
            </a:r>
          </a:p>
          <a:p>
            <a:pPr lvl="1"/>
            <a:r>
              <a:rPr lang="en-US" dirty="0" smtClean="0"/>
              <a:t>-</a:t>
            </a:r>
            <a:r>
              <a:rPr lang="en-US" baseline="0" dirty="0" smtClean="0"/>
              <a:t> Three </a:t>
            </a:r>
            <a:r>
              <a:rPr lang="en-US" b="1" baseline="0" dirty="0" smtClean="0"/>
              <a:t>categories</a:t>
            </a:r>
            <a:r>
              <a:rPr lang="en-US" baseline="0" dirty="0" smtClean="0"/>
              <a:t> – capacity, designs and culture</a:t>
            </a:r>
          </a:p>
          <a:p>
            <a:pPr lvl="1"/>
            <a:r>
              <a:rPr lang="en-US" baseline="0" dirty="0" smtClean="0"/>
              <a:t>- Four </a:t>
            </a:r>
            <a:r>
              <a:rPr lang="en-US" b="1" baseline="0" dirty="0" smtClean="0"/>
              <a:t>conditions</a:t>
            </a:r>
            <a:r>
              <a:rPr lang="en-US" baseline="0" dirty="0" smtClean="0"/>
              <a:t> in each category (twelve overall)</a:t>
            </a:r>
          </a:p>
          <a:p>
            <a:pPr lvl="1"/>
            <a:r>
              <a:rPr lang="en-US" baseline="0" dirty="0" smtClean="0"/>
              <a:t>- </a:t>
            </a:r>
            <a:r>
              <a:rPr lang="en-US" b="1" baseline="0" dirty="0" smtClean="0"/>
              <a:t>Strategies</a:t>
            </a:r>
            <a:r>
              <a:rPr lang="en-US" baseline="0" dirty="0" smtClean="0"/>
              <a:t> associated with each conditions, drawn from each case study and reflecting real-world practices</a:t>
            </a: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30</a:t>
            </a:fld>
            <a:endParaRPr lang="en-US"/>
          </a:p>
        </p:txBody>
      </p:sp>
    </p:spTree>
    <p:extLst>
      <p:ext uri="{BB962C8B-B14F-4D97-AF65-F5344CB8AC3E}">
        <p14:creationId xmlns:p14="http://schemas.microsoft.com/office/powerpoint/2010/main" val="2968881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well as the </a:t>
            </a:r>
            <a:r>
              <a:rPr lang="en-US" b="1" dirty="0" smtClean="0"/>
              <a:t>Definition</a:t>
            </a:r>
            <a:r>
              <a:rPr lang="en-US" baseline="0" dirty="0" smtClean="0"/>
              <a:t> and </a:t>
            </a:r>
            <a:r>
              <a:rPr lang="en-US" b="1" baseline="0" dirty="0" smtClean="0"/>
              <a:t>Challenges</a:t>
            </a:r>
            <a:r>
              <a:rPr lang="en-US" baseline="0" dirty="0" smtClean="0"/>
              <a:t>, t</a:t>
            </a:r>
            <a:r>
              <a:rPr lang="en-US" dirty="0" smtClean="0"/>
              <a:t>he</a:t>
            </a:r>
            <a:r>
              <a:rPr lang="en-US" baseline="0" dirty="0" smtClean="0"/>
              <a:t> framework contains t</a:t>
            </a:r>
            <a:r>
              <a:rPr lang="en-US" dirty="0" smtClean="0"/>
              <a:t>hree layers:</a:t>
            </a:r>
          </a:p>
          <a:p>
            <a:pPr lvl="1"/>
            <a:r>
              <a:rPr lang="en-US" dirty="0" smtClean="0"/>
              <a:t>-</a:t>
            </a:r>
            <a:r>
              <a:rPr lang="en-US" baseline="0" dirty="0" smtClean="0"/>
              <a:t> Three </a:t>
            </a:r>
            <a:r>
              <a:rPr lang="en-US" b="1" baseline="0" dirty="0" smtClean="0"/>
              <a:t>categories</a:t>
            </a:r>
            <a:r>
              <a:rPr lang="en-US" baseline="0" dirty="0" smtClean="0"/>
              <a:t> – capacity, designs and culture</a:t>
            </a:r>
          </a:p>
          <a:p>
            <a:pPr lvl="1"/>
            <a:r>
              <a:rPr lang="en-US" baseline="0" dirty="0" smtClean="0"/>
              <a:t>- Four </a:t>
            </a:r>
            <a:r>
              <a:rPr lang="en-US" b="1" baseline="0" dirty="0" smtClean="0"/>
              <a:t>conditions</a:t>
            </a:r>
            <a:r>
              <a:rPr lang="en-US" baseline="0" dirty="0" smtClean="0"/>
              <a:t> in each category (twelve overall)</a:t>
            </a:r>
          </a:p>
          <a:p>
            <a:pPr lvl="1"/>
            <a:r>
              <a:rPr lang="en-US" baseline="0" dirty="0" smtClean="0"/>
              <a:t>- </a:t>
            </a:r>
            <a:r>
              <a:rPr lang="en-US" b="1" baseline="0" dirty="0" smtClean="0"/>
              <a:t>Strategies</a:t>
            </a:r>
            <a:r>
              <a:rPr lang="en-US" baseline="0" dirty="0" smtClean="0"/>
              <a:t> associated with each conditions, drawn from each case study and reflecting real-world practices</a:t>
            </a:r>
          </a:p>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31</a:t>
            </a:fld>
            <a:endParaRPr lang="en-US"/>
          </a:p>
        </p:txBody>
      </p:sp>
    </p:spTree>
    <p:extLst>
      <p:ext uri="{BB962C8B-B14F-4D97-AF65-F5344CB8AC3E}">
        <p14:creationId xmlns:p14="http://schemas.microsoft.com/office/powerpoint/2010/main" val="24512716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32</a:t>
            </a:fld>
            <a:endParaRPr lang="en-US"/>
          </a:p>
        </p:txBody>
      </p:sp>
    </p:spTree>
    <p:extLst>
      <p:ext uri="{BB962C8B-B14F-4D97-AF65-F5344CB8AC3E}">
        <p14:creationId xmlns:p14="http://schemas.microsoft.com/office/powerpoint/2010/main" val="30845498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33</a:t>
            </a:fld>
            <a:endParaRPr lang="en-US"/>
          </a:p>
        </p:txBody>
      </p:sp>
    </p:spTree>
    <p:extLst>
      <p:ext uri="{BB962C8B-B14F-4D97-AF65-F5344CB8AC3E}">
        <p14:creationId xmlns:p14="http://schemas.microsoft.com/office/powerpoint/2010/main" val="4215289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34</a:t>
            </a:fld>
            <a:endParaRPr lang="en-US"/>
          </a:p>
        </p:txBody>
      </p:sp>
    </p:spTree>
    <p:extLst>
      <p:ext uri="{BB962C8B-B14F-4D97-AF65-F5344CB8AC3E}">
        <p14:creationId xmlns:p14="http://schemas.microsoft.com/office/powerpoint/2010/main" val="10749216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35</a:t>
            </a:fld>
            <a:endParaRPr lang="en-US"/>
          </a:p>
        </p:txBody>
      </p:sp>
    </p:spTree>
    <p:extLst>
      <p:ext uri="{BB962C8B-B14F-4D97-AF65-F5344CB8AC3E}">
        <p14:creationId xmlns:p14="http://schemas.microsoft.com/office/powerpoint/2010/main" val="1288081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smtClean="0">
                <a:solidFill>
                  <a:schemeClr val="tx1"/>
                </a:solidFill>
                <a:effectLst/>
                <a:latin typeface="+mn-lt"/>
                <a:ea typeface="ＭＳ Ｐゴシック" charset="0"/>
                <a:cs typeface="ＭＳ Ｐゴシック" charset="0"/>
              </a:rPr>
              <a:t>2.      Learners are active in the feedback process</a:t>
            </a:r>
            <a:endParaRPr lang="en-US" sz="1200" b="0" i="0" kern="1200" dirty="0" smtClean="0">
              <a:solidFill>
                <a:schemeClr val="tx1"/>
              </a:solidFill>
              <a:effectLst/>
              <a:latin typeface="+mn-lt"/>
              <a:ea typeface="ＭＳ Ｐゴシック" charset="0"/>
              <a:cs typeface="ＭＳ Ｐゴシック" charset="0"/>
            </a:endParaRPr>
          </a:p>
          <a:p>
            <a:pPr fontAlgn="base"/>
            <a:r>
              <a:rPr lang="en-US" sz="1200" b="0" i="0" kern="1200" dirty="0" smtClean="0">
                <a:solidFill>
                  <a:schemeClr val="tx1"/>
                </a:solidFill>
                <a:effectLst/>
                <a:latin typeface="+mn-lt"/>
                <a:ea typeface="ＭＳ Ｐゴシック" charset="0"/>
                <a:cs typeface="ＭＳ Ｐゴシック" charset="0"/>
              </a:rPr>
              <a:t>By the time learners complete their studies, they should have developed strategies to evaluate their own performance, as well as being able to engage in feedback processes independently. It is critical that educators foster this independence by assisting learners in understanding feedback processes, including how to seek, generate, and use feedback comments themselves. Educators could consider giving learners opportunities to judge their own work along with others, and encourage them to talk with their peers about the quality of their work.</a:t>
            </a:r>
          </a:p>
          <a:p>
            <a:pPr fontAlgn="base"/>
            <a:r>
              <a:rPr lang="en-US" sz="1200" b="1" i="0" kern="1200" dirty="0" smtClean="0">
                <a:solidFill>
                  <a:schemeClr val="tx1"/>
                </a:solidFill>
                <a:effectLst/>
                <a:latin typeface="+mn-lt"/>
                <a:ea typeface="ＭＳ Ｐゴシック" charset="0"/>
                <a:cs typeface="ＭＳ Ｐゴシック" charset="0"/>
              </a:rPr>
              <a:t>Learners need support to seek feedback. </a:t>
            </a:r>
            <a:r>
              <a:rPr lang="en-US" sz="1200" b="0" i="0" kern="1200" dirty="0" smtClean="0">
                <a:solidFill>
                  <a:schemeClr val="tx1"/>
                </a:solidFill>
                <a:effectLst/>
                <a:latin typeface="+mn-lt"/>
                <a:ea typeface="ＭＳ Ｐゴシック" charset="0"/>
                <a:cs typeface="ＭＳ Ｐゴシック" charset="0"/>
              </a:rPr>
              <a:t>It is beneficial for learners to engage in the feedback process with multiple diverse sources, both before and after submission of a task or performance of an activity. Oftentimes, learners will need to start this feedback process themselves, such as by seeking out comments from educators, peers, or clients. Learners were supported to do so in </a:t>
            </a:r>
            <a:r>
              <a:rPr lang="en-US" sz="1200" b="0" i="0" u="none" strike="noStrike" kern="1200" dirty="0" smtClean="0">
                <a:solidFill>
                  <a:schemeClr val="tx1"/>
                </a:solidFill>
                <a:effectLst/>
                <a:latin typeface="+mn-lt"/>
                <a:ea typeface="ＭＳ Ｐゴシック" charset="0"/>
                <a:cs typeface="ＭＳ Ｐゴシック" charset="0"/>
                <a:hlinkClick r:id="rId3"/>
              </a:rPr>
              <a:t>Case study 1</a:t>
            </a:r>
            <a:r>
              <a:rPr lang="en-US" sz="1200" b="0" i="0" kern="1200" dirty="0" smtClean="0">
                <a:solidFill>
                  <a:schemeClr val="tx1"/>
                </a:solidFill>
                <a:effectLst/>
                <a:latin typeface="+mn-lt"/>
                <a:ea typeface="ＭＳ Ｐゴシック" charset="0"/>
                <a:cs typeface="ＭＳ Ｐゴシック" charset="0"/>
              </a:rPr>
              <a:t>, through task design that encouraged them to obtain feedback comments from peers, automated online sources, and librarians. Similarly, in </a:t>
            </a:r>
            <a:r>
              <a:rPr lang="en-US" sz="1200" b="0" i="0" u="none" strike="noStrike" kern="1200" dirty="0" smtClean="0">
                <a:solidFill>
                  <a:schemeClr val="tx1"/>
                </a:solidFill>
                <a:effectLst/>
                <a:latin typeface="+mn-lt"/>
                <a:ea typeface="ＭＳ Ｐゴシック" charset="0"/>
                <a:cs typeface="ＭＳ Ｐゴシック" charset="0"/>
                <a:hlinkClick r:id="rId4"/>
              </a:rPr>
              <a:t>Case study 4</a:t>
            </a:r>
            <a:r>
              <a:rPr lang="en-US" sz="1200" b="0" i="0" kern="1200" dirty="0" smtClean="0">
                <a:solidFill>
                  <a:schemeClr val="tx1"/>
                </a:solidFill>
                <a:effectLst/>
                <a:latin typeface="+mn-lt"/>
                <a:ea typeface="ＭＳ Ｐゴシック" charset="0"/>
                <a:cs typeface="ＭＳ Ｐゴシック" charset="0"/>
              </a:rPr>
              <a:t>, learners posted their work to the hashtag with the express purpose of obtaining feedback. They were </a:t>
            </a:r>
            <a:r>
              <a:rPr lang="en-US" sz="1200" b="0" i="0" kern="1200" dirty="0" err="1" smtClean="0">
                <a:solidFill>
                  <a:schemeClr val="tx1"/>
                </a:solidFill>
                <a:effectLst/>
                <a:latin typeface="+mn-lt"/>
                <a:ea typeface="ＭＳ Ｐゴシック" charset="0"/>
                <a:cs typeface="ＭＳ Ｐゴシック" charset="0"/>
              </a:rPr>
              <a:t>incentivised</a:t>
            </a:r>
            <a:r>
              <a:rPr lang="en-US" sz="1200" b="0" i="0" kern="1200" dirty="0" smtClean="0">
                <a:solidFill>
                  <a:schemeClr val="tx1"/>
                </a:solidFill>
                <a:effectLst/>
                <a:latin typeface="+mn-lt"/>
                <a:ea typeface="ＭＳ Ｐゴシック" charset="0"/>
                <a:cs typeface="ＭＳ Ｐゴシック" charset="0"/>
              </a:rPr>
              <a:t> to do this through gamification.</a:t>
            </a:r>
          </a:p>
          <a:p>
            <a:pPr fontAlgn="base"/>
            <a:r>
              <a:rPr lang="en-US" sz="1200" b="1" i="0" kern="1200" dirty="0" smtClean="0">
                <a:solidFill>
                  <a:schemeClr val="tx1"/>
                </a:solidFill>
                <a:effectLst/>
                <a:latin typeface="+mn-lt"/>
                <a:ea typeface="ＭＳ Ｐゴシック" charset="0"/>
                <a:cs typeface="ＭＳ Ｐゴシック" charset="0"/>
              </a:rPr>
              <a:t>Learners should be able to evaluate their own performance.</a:t>
            </a:r>
            <a:r>
              <a:rPr lang="en-US" sz="1200" b="0" i="0" kern="1200" dirty="0" smtClean="0">
                <a:solidFill>
                  <a:schemeClr val="tx1"/>
                </a:solidFill>
                <a:effectLst/>
                <a:latin typeface="+mn-lt"/>
                <a:ea typeface="ＭＳ Ｐゴシック" charset="0"/>
                <a:cs typeface="ＭＳ Ｐゴシック" charset="0"/>
              </a:rPr>
              <a:t> Evaluative judgement is an important part of learning, in which learners develop self-regulation through the ability to make judgements about their own performance. </a:t>
            </a:r>
            <a:r>
              <a:rPr lang="en-US" sz="1200" b="0" i="0" u="none" strike="noStrike" kern="1200" dirty="0" smtClean="0">
                <a:solidFill>
                  <a:schemeClr val="tx1"/>
                </a:solidFill>
                <a:effectLst/>
                <a:latin typeface="+mn-lt"/>
                <a:ea typeface="ＭＳ Ｐゴシック" charset="0"/>
                <a:cs typeface="ＭＳ Ｐゴシック" charset="0"/>
                <a:hlinkClick r:id="rId3"/>
              </a:rPr>
              <a:t>Case study 1</a:t>
            </a:r>
            <a:r>
              <a:rPr lang="en-US" sz="1200" b="0" i="0" kern="1200" dirty="0" smtClean="0">
                <a:solidFill>
                  <a:schemeClr val="tx1"/>
                </a:solidFill>
                <a:effectLst/>
                <a:latin typeface="+mn-lt"/>
                <a:ea typeface="ＭＳ Ｐゴシック" charset="0"/>
                <a:cs typeface="ＭＳ Ｐゴシック" charset="0"/>
              </a:rPr>
              <a:t> provides two examples of how this could be enacted in a subject, as learners were given the opportunity to appraise their own learning through a self-assessment rubric and by completing reflective writing tasks.</a:t>
            </a:r>
          </a:p>
          <a:p>
            <a:pPr fontAlgn="base"/>
            <a:r>
              <a:rPr lang="en-US" sz="1200" b="1" i="0" kern="1200" dirty="0" smtClean="0">
                <a:solidFill>
                  <a:schemeClr val="tx1"/>
                </a:solidFill>
                <a:effectLst/>
                <a:latin typeface="+mn-lt"/>
                <a:ea typeface="ＭＳ Ｐゴシック" charset="0"/>
                <a:cs typeface="ＭＳ Ｐゴシック" charset="0"/>
              </a:rPr>
              <a:t>Learners need to learn to generate feedback. </a:t>
            </a:r>
            <a:r>
              <a:rPr lang="en-US" sz="1200" b="0" i="0" kern="1200" dirty="0" smtClean="0">
                <a:solidFill>
                  <a:schemeClr val="tx1"/>
                </a:solidFill>
                <a:effectLst/>
                <a:latin typeface="+mn-lt"/>
                <a:ea typeface="ＭＳ Ｐゴシック" charset="0"/>
                <a:cs typeface="ＭＳ Ｐゴシック" charset="0"/>
              </a:rPr>
              <a:t>Another aspect of developing evaluative judgement and feedback independence is the ability to critically evaluate the work of others. This was evidenced in </a:t>
            </a:r>
            <a:r>
              <a:rPr lang="en-US" sz="1200" b="0" i="0" u="none" strike="noStrike" kern="1200" dirty="0" smtClean="0">
                <a:solidFill>
                  <a:schemeClr val="tx1"/>
                </a:solidFill>
                <a:effectLst/>
                <a:latin typeface="+mn-lt"/>
                <a:ea typeface="ＭＳ Ｐゴシック" charset="0"/>
                <a:cs typeface="ＭＳ Ｐゴシック" charset="0"/>
                <a:hlinkClick r:id="rId5"/>
              </a:rPr>
              <a:t>Case study 7</a:t>
            </a:r>
            <a:r>
              <a:rPr lang="en-US" sz="1200" b="0" i="0" kern="1200" dirty="0" smtClean="0">
                <a:solidFill>
                  <a:schemeClr val="tx1"/>
                </a:solidFill>
                <a:effectLst/>
                <a:latin typeface="+mn-lt"/>
                <a:ea typeface="ＭＳ Ｐゴシック" charset="0"/>
                <a:cs typeface="ＭＳ Ｐゴシック" charset="0"/>
              </a:rPr>
              <a:t> where learners were required to provide feedback comments to their peers. Being both the ‘provider’ of feedback comments to a peer, and acting as the recipient of peer commentary, generates engagement of learners with standards of work, and develops capabilities of evaluative judgement, which is important for future work. In this case, peer evaluations were supported by guidelines for peer review.</a:t>
            </a:r>
            <a:endParaRPr lang="en-US" sz="1200" b="0" i="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36</a:t>
            </a:fld>
            <a:endParaRPr lang="en-US"/>
          </a:p>
        </p:txBody>
      </p:sp>
    </p:spTree>
    <p:extLst>
      <p:ext uri="{BB962C8B-B14F-4D97-AF65-F5344CB8AC3E}">
        <p14:creationId xmlns:p14="http://schemas.microsoft.com/office/powerpoint/2010/main" val="33921552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sz="1200" b="0" i="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37</a:t>
            </a:fld>
            <a:endParaRPr lang="en-US"/>
          </a:p>
        </p:txBody>
      </p:sp>
    </p:spTree>
    <p:extLst>
      <p:ext uri="{BB962C8B-B14F-4D97-AF65-F5344CB8AC3E}">
        <p14:creationId xmlns:p14="http://schemas.microsoft.com/office/powerpoint/2010/main" val="1347490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a:t>
            </a:r>
            <a:r>
              <a:rPr lang="en-US" baseline="0" dirty="0" smtClean="0"/>
              <a:t> for participant responses re: their take-home messages from the workshop - and their own goals when it comes to improving feedback. It can be useful for participants to write down a key goal and take this away with them (helps form a sense of commitment).</a:t>
            </a:r>
            <a:endParaRPr lang="en-US" dirty="0" smtClean="0"/>
          </a:p>
          <a:p>
            <a:endParaRPr lang="en-US" dirty="0" smtClean="0"/>
          </a:p>
          <a:p>
            <a:r>
              <a:rPr lang="en-US" dirty="0" smtClean="0"/>
              <a:t>A reminder to visit the </a:t>
            </a:r>
            <a:r>
              <a:rPr lang="en-US" dirty="0" err="1" smtClean="0"/>
              <a:t>feedbackforlearning.org</a:t>
            </a:r>
            <a:r>
              <a:rPr lang="en-US" baseline="0" dirty="0" smtClean="0"/>
              <a:t> website to access resources.</a:t>
            </a:r>
          </a:p>
          <a:p>
            <a:endParaRPr lang="en-US" baseline="0" dirty="0" smtClean="0"/>
          </a:p>
          <a:p>
            <a:r>
              <a:rPr lang="en-US" dirty="0" smtClean="0"/>
              <a:t>(NB: the Feedback for Learning Framework includes the definition, as</a:t>
            </a:r>
            <a:r>
              <a:rPr lang="en-US" baseline="0" dirty="0" smtClean="0"/>
              <a:t> well as conditions for success.)</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38</a:t>
            </a:fld>
            <a:endParaRPr lang="en-US"/>
          </a:p>
        </p:txBody>
      </p:sp>
    </p:spTree>
    <p:extLst>
      <p:ext uri="{BB962C8B-B14F-4D97-AF65-F5344CB8AC3E}">
        <p14:creationId xmlns:p14="http://schemas.microsoft.com/office/powerpoint/2010/main" val="20399378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Closing</a:t>
            </a:r>
            <a:r>
              <a:rPr lang="en-US" baseline="0" dirty="0" smtClean="0"/>
              <a:t> image to capture the notion that “feedback that has an effect”.</a:t>
            </a:r>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39</a:t>
            </a:fld>
            <a:endParaRPr lang="en-US"/>
          </a:p>
        </p:txBody>
      </p:sp>
    </p:spTree>
    <p:extLst>
      <p:ext uri="{BB962C8B-B14F-4D97-AF65-F5344CB8AC3E}">
        <p14:creationId xmlns:p14="http://schemas.microsoft.com/office/powerpoint/2010/main" val="19212600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1C51B42-D65F-D141-BE96-43933AAC6B70}" type="slidenum">
              <a:rPr lang="en-US" smtClean="0"/>
              <a:pPr>
                <a:defRPr/>
              </a:pPr>
              <a:t>42</a:t>
            </a:fld>
            <a:endParaRPr lang="en-US"/>
          </a:p>
        </p:txBody>
      </p:sp>
    </p:spTree>
    <p:extLst>
      <p:ext uri="{BB962C8B-B14F-4D97-AF65-F5344CB8AC3E}">
        <p14:creationId xmlns:p14="http://schemas.microsoft.com/office/powerpoint/2010/main" val="1293235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t>12/1/2017</a:t>
            </a:fld>
            <a:endParaRPr lang="en-US" dirty="0"/>
          </a:p>
        </p:txBody>
      </p:sp>
      <p:sp>
        <p:nvSpPr>
          <p:cNvPr id="5" name="Footer Placeholder 4"/>
          <p:cNvSpPr>
            <a:spLocks noGrp="1"/>
          </p:cNvSpPr>
          <p:nvPr>
            <p:ph type="ftr" sz="quarter" idx="11"/>
          </p:nvPr>
        </p:nvSpPr>
        <p:spPr>
          <a:xfrm>
            <a:off x="2970761" y="3981711"/>
            <a:ext cx="3086100" cy="273844"/>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20AC9A5A-409A-1843-B55F-7DDA228BB749}" type="datetimeFigureOut">
              <a:rPr lang="en-US" smtClean="0"/>
              <a:pPr>
                <a:defRPr/>
              </a:pPr>
              <a:t>12/1/2017</a:t>
            </a:fld>
            <a:endParaRPr lang="en-US"/>
          </a:p>
        </p:txBody>
      </p:sp>
      <p:sp>
        <p:nvSpPr>
          <p:cNvPr id="5" name="Footer Placeholder 4"/>
          <p:cNvSpPr>
            <a:spLocks noGrp="1"/>
          </p:cNvSpPr>
          <p:nvPr>
            <p:ph type="ftr" sz="quarter" idx="11"/>
          </p:nvPr>
        </p:nvSpPr>
        <p:spPr>
          <a:xfrm>
            <a:off x="2970761" y="3981711"/>
            <a:ext cx="3086100" cy="273844"/>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9493DD6-5149-334C-9BCF-9B45508746A1}" type="slidenum">
              <a:rPr lang="en-US" smtClean="0"/>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311F8F99-FB81-D644-84AE-8A8FC2B7962C}" type="datetimeFigureOut">
              <a:rPr lang="en-US" smtClean="0"/>
              <a:pPr>
                <a:defRPr/>
              </a:pPr>
              <a:t>12/1/2017</a:t>
            </a:fld>
            <a:endParaRPr lang="en-US"/>
          </a:p>
        </p:txBody>
      </p:sp>
      <p:sp>
        <p:nvSpPr>
          <p:cNvPr id="5" name="Footer Placeholder 4"/>
          <p:cNvSpPr>
            <a:spLocks noGrp="1"/>
          </p:cNvSpPr>
          <p:nvPr>
            <p:ph type="ftr" sz="quarter" idx="11"/>
          </p:nvPr>
        </p:nvSpPr>
        <p:spPr>
          <a:xfrm>
            <a:off x="2970761" y="3981711"/>
            <a:ext cx="3086100" cy="273844"/>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7AA0196-F0D2-2945-A6F5-848E31CEE6A0}"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28CFC062-876B-2E4B-B845-71FC0117E90F}" type="datetimeFigureOut">
              <a:rPr lang="en-US" smtClean="0"/>
              <a:pPr>
                <a:defRPr/>
              </a:pPr>
              <a:t>12/1/2017</a:t>
            </a:fld>
            <a:endParaRPr lang="en-US"/>
          </a:p>
        </p:txBody>
      </p:sp>
      <p:sp>
        <p:nvSpPr>
          <p:cNvPr id="6" name="Footer Placeholder 5"/>
          <p:cNvSpPr>
            <a:spLocks noGrp="1"/>
          </p:cNvSpPr>
          <p:nvPr>
            <p:ph type="ftr" sz="quarter" idx="11"/>
          </p:nvPr>
        </p:nvSpPr>
        <p:spPr>
          <a:xfrm>
            <a:off x="2970761" y="3981711"/>
            <a:ext cx="3086100" cy="273844"/>
          </a:xfrm>
          <a:prstGeom prst="rect">
            <a:avLst/>
          </a:prstGeom>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58A19AFD-B88D-E943-80BF-8555D1D543DE}" type="slidenum">
              <a:rPr lang="en-US" smtClean="0"/>
              <a:pPr>
                <a:defRPr/>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70D7FC35-EC8E-5C42-98EF-D71ABFBBD0DC}" type="datetimeFigureOut">
              <a:rPr lang="en-US" smtClean="0"/>
              <a:pPr>
                <a:defRPr/>
              </a:pPr>
              <a:t>12/1/2017</a:t>
            </a:fld>
            <a:endParaRPr lang="en-US"/>
          </a:p>
        </p:txBody>
      </p:sp>
      <p:sp>
        <p:nvSpPr>
          <p:cNvPr id="9" name="Slide Number Placeholder 8"/>
          <p:cNvSpPr>
            <a:spLocks noGrp="1"/>
          </p:cNvSpPr>
          <p:nvPr>
            <p:ph type="sldNum" sz="quarter" idx="12"/>
          </p:nvPr>
        </p:nvSpPr>
        <p:spPr/>
        <p:txBody>
          <a:bodyPr/>
          <a:lstStyle/>
          <a:p>
            <a:pPr>
              <a:defRPr/>
            </a:pPr>
            <a:fld id="{E223BF8B-70D3-E64C-9F8A-58F8B4FBC42D}"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450EBAA7-60D3-A746-820A-88EC43508F67}" type="datetimeFigureOut">
              <a:rPr lang="en-US" smtClean="0"/>
              <a:pPr>
                <a:defRPr/>
              </a:pPr>
              <a:t>12/1/2017</a:t>
            </a:fld>
            <a:endParaRPr lang="en-US"/>
          </a:p>
        </p:txBody>
      </p:sp>
      <p:sp>
        <p:nvSpPr>
          <p:cNvPr id="5" name="Slide Number Placeholder 4"/>
          <p:cNvSpPr>
            <a:spLocks noGrp="1"/>
          </p:cNvSpPr>
          <p:nvPr>
            <p:ph type="sldNum" sz="quarter" idx="12"/>
          </p:nvPr>
        </p:nvSpPr>
        <p:spPr/>
        <p:txBody>
          <a:bodyPr/>
          <a:lstStyle/>
          <a:p>
            <a:pPr>
              <a:defRPr/>
            </a:pPr>
            <a:fld id="{613E25FC-0C21-5940-A9D3-081D81547F05}"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971169D-CA31-E944-9987-4DDCCCC5D083}" type="datetimeFigureOut">
              <a:rPr lang="en-US" smtClean="0"/>
              <a:pPr>
                <a:defRPr/>
              </a:pPr>
              <a:t>12/1/2017</a:t>
            </a:fld>
            <a:endParaRPr lang="en-US"/>
          </a:p>
        </p:txBody>
      </p:sp>
      <p:sp>
        <p:nvSpPr>
          <p:cNvPr id="4" name="Slide Number Placeholder 3"/>
          <p:cNvSpPr>
            <a:spLocks noGrp="1"/>
          </p:cNvSpPr>
          <p:nvPr>
            <p:ph type="sldNum" sz="quarter" idx="12"/>
          </p:nvPr>
        </p:nvSpPr>
        <p:spPr/>
        <p:txBody>
          <a:bodyPr/>
          <a:lstStyle/>
          <a:p>
            <a:pPr>
              <a:defRPr/>
            </a:pPr>
            <a:fld id="{DDB99351-7ECF-7F42-B675-6618997CBA2B}" type="slidenum">
              <a:rPr lang="en-US" smtClean="0"/>
              <a:pPr>
                <a:defRPr/>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9069B9B1-6EA2-D743-85C9-95BBE4DA93B7}" type="datetimeFigureOut">
              <a:rPr lang="en-US" smtClean="0"/>
              <a:pPr>
                <a:defRPr/>
              </a:pPr>
              <a:t>12/1/2017</a:t>
            </a:fld>
            <a:endParaRPr lang="en-US"/>
          </a:p>
        </p:txBody>
      </p:sp>
      <p:sp>
        <p:nvSpPr>
          <p:cNvPr id="7" name="Slide Number Placeholder 6"/>
          <p:cNvSpPr>
            <a:spLocks noGrp="1"/>
          </p:cNvSpPr>
          <p:nvPr>
            <p:ph type="sldNum" sz="quarter" idx="12"/>
          </p:nvPr>
        </p:nvSpPr>
        <p:spPr/>
        <p:txBody>
          <a:bodyPr/>
          <a:lstStyle/>
          <a:p>
            <a:pPr>
              <a:defRPr/>
            </a:pPr>
            <a:fld id="{B75FEF3F-BF49-5D49-8A05-85A78BAABEE0}"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99C4857-C490-D947-BE1C-62DC6C00BFD6}" type="datetimeFigureOut">
              <a:rPr lang="en-US" smtClean="0"/>
              <a:pPr>
                <a:defRPr/>
              </a:pPr>
              <a:t>12/1/2017</a:t>
            </a:fld>
            <a:endParaRPr lang="en-US"/>
          </a:p>
        </p:txBody>
      </p:sp>
      <p:sp>
        <p:nvSpPr>
          <p:cNvPr id="6" name="Footer Placeholder 5"/>
          <p:cNvSpPr>
            <a:spLocks noGrp="1"/>
          </p:cNvSpPr>
          <p:nvPr>
            <p:ph type="ftr" sz="quarter" idx="11"/>
          </p:nvPr>
        </p:nvSpPr>
        <p:spPr>
          <a:xfrm>
            <a:off x="2970761" y="3981711"/>
            <a:ext cx="3086100" cy="273844"/>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9FFAEC8-A99A-8A4A-8B7C-ED770477FFDB}"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291A40F6-2D91-2B4E-83E8-7F4A99926586}" type="datetimeFigureOut">
              <a:rPr lang="en-US" smtClean="0"/>
              <a:pPr>
                <a:defRPr/>
              </a:pPr>
              <a:t>12/1/2017</a:t>
            </a:fld>
            <a:endParaRPr lang="en-US"/>
          </a:p>
        </p:txBody>
      </p:sp>
      <p:sp>
        <p:nvSpPr>
          <p:cNvPr id="5" name="Footer Placeholder 4"/>
          <p:cNvSpPr>
            <a:spLocks noGrp="1"/>
          </p:cNvSpPr>
          <p:nvPr>
            <p:ph type="ftr" sz="quarter" idx="11"/>
          </p:nvPr>
        </p:nvSpPr>
        <p:spPr>
          <a:xfrm>
            <a:off x="2970761" y="3981711"/>
            <a:ext cx="3086100" cy="273844"/>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5401E76-9E79-B341-86CC-BC0666F528D8}"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00640C16-7757-4848-9A4D-2E9451B20B5D}" type="datetimeFigureOut">
              <a:rPr lang="en-US" smtClean="0"/>
              <a:pPr>
                <a:defRPr/>
              </a:pPr>
              <a:t>12/1/2017</a:t>
            </a:fld>
            <a:endParaRPr lang="en-US"/>
          </a:p>
        </p:txBody>
      </p:sp>
      <p:sp>
        <p:nvSpPr>
          <p:cNvPr id="5" name="Footer Placeholder 4"/>
          <p:cNvSpPr>
            <a:spLocks noGrp="1"/>
          </p:cNvSpPr>
          <p:nvPr>
            <p:ph type="ftr" sz="quarter" idx="11"/>
          </p:nvPr>
        </p:nvSpPr>
        <p:spPr>
          <a:xfrm>
            <a:off x="2970761" y="3981711"/>
            <a:ext cx="3086100" cy="273844"/>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AB611A5-28F4-644C-A34B-6B034C885146}"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443C749E-BEE7-404F-8828-7890C07C2846}" type="datetimeFigureOut">
              <a:rPr lang="en-US" smtClean="0"/>
              <a:pPr>
                <a:defRPr/>
              </a:pPr>
              <a:t>12/1/2017</a:t>
            </a:fld>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EA3A86CA-7F3A-0B41-9F25-508BCA1E334C}" type="slidenum">
              <a:rPr lang="en-US" smtClean="0"/>
              <a:pPr>
                <a:defRPr/>
              </a:pPr>
              <a:t>‹#›</a:t>
            </a:fld>
            <a:endParaRPr lang="en-US"/>
          </a:p>
        </p:txBody>
      </p:sp>
      <p:pic>
        <p:nvPicPr>
          <p:cNvPr id="9" name="Picture 8"/>
          <p:cNvPicPr>
            <a:picLocks noChangeAspect="1"/>
          </p:cNvPicPr>
          <p:nvPr userDrawn="1"/>
        </p:nvPicPr>
        <p:blipFill rotWithShape="1">
          <a:blip r:embed="rId13" cstate="screen">
            <a:extLst>
              <a:ext uri="{28A0092B-C50C-407E-A947-70E740481C1C}">
                <a14:useLocalDpi xmlns:a14="http://schemas.microsoft.com/office/drawing/2010/main"/>
              </a:ext>
            </a:extLst>
          </a:blip>
          <a:srcRect l="61136"/>
          <a:stretch/>
        </p:blipFill>
        <p:spPr>
          <a:xfrm>
            <a:off x="7218485" y="4618436"/>
            <a:ext cx="1925515" cy="516090"/>
          </a:xfrm>
          <a:prstGeom prst="rect">
            <a:avLst/>
          </a:prstGeom>
        </p:spPr>
      </p:pic>
      <p:pic>
        <p:nvPicPr>
          <p:cNvPr id="10" name="Picture 9"/>
          <p:cNvPicPr>
            <a:picLocks noChangeAspect="1"/>
          </p:cNvPicPr>
          <p:nvPr userDrawn="1"/>
        </p:nvPicPr>
        <p:blipFill rotWithShape="1">
          <a:blip r:embed="rId13" cstate="screen">
            <a:extLst>
              <a:ext uri="{28A0092B-C50C-407E-A947-70E740481C1C}">
                <a14:useLocalDpi xmlns:a14="http://schemas.microsoft.com/office/drawing/2010/main"/>
              </a:ext>
            </a:extLst>
          </a:blip>
          <a:srcRect l="-1" r="51554"/>
          <a:stretch/>
        </p:blipFill>
        <p:spPr>
          <a:xfrm>
            <a:off x="1" y="4604148"/>
            <a:ext cx="2400299" cy="516090"/>
          </a:xfrm>
          <a:prstGeom prst="rect">
            <a:avLst/>
          </a:prstGeom>
        </p:spPr>
      </p:pic>
      <p:grpSp>
        <p:nvGrpSpPr>
          <p:cNvPr id="13" name="Group 12"/>
          <p:cNvGrpSpPr/>
          <p:nvPr userDrawn="1"/>
        </p:nvGrpSpPr>
        <p:grpSpPr>
          <a:xfrm>
            <a:off x="3680457" y="4857399"/>
            <a:ext cx="1945454" cy="307777"/>
            <a:chOff x="3005909" y="4875140"/>
            <a:chExt cx="1945454" cy="307777"/>
          </a:xfrm>
        </p:grpSpPr>
        <p:sp>
          <p:nvSpPr>
            <p:cNvPr id="7" name="Rectangle 6"/>
            <p:cNvSpPr/>
            <p:nvPr userDrawn="1"/>
          </p:nvSpPr>
          <p:spPr>
            <a:xfrm>
              <a:off x="3210437" y="4875140"/>
              <a:ext cx="1740926" cy="307777"/>
            </a:xfrm>
            <a:prstGeom prst="rect">
              <a:avLst/>
            </a:prstGeom>
          </p:spPr>
          <p:txBody>
            <a:bodyPr wrap="none">
              <a:spAutoFit/>
            </a:bodyPr>
            <a:lstStyle/>
            <a:p>
              <a:pPr>
                <a:defRPr/>
              </a:pPr>
              <a:r>
                <a:rPr lang="en-US" sz="1400" dirty="0" smtClean="0">
                  <a:solidFill>
                    <a:srgbClr val="404040"/>
                  </a:solidFill>
                </a:rPr>
                <a:t>#</a:t>
              </a:r>
              <a:r>
                <a:rPr lang="en-US" sz="1400" dirty="0" err="1" smtClean="0">
                  <a:solidFill>
                    <a:srgbClr val="404040"/>
                  </a:solidFill>
                </a:rPr>
                <a:t>feedbackforlearning</a:t>
              </a:r>
              <a:endParaRPr lang="en-US" sz="1400" dirty="0">
                <a:solidFill>
                  <a:srgbClr val="404040"/>
                </a:solidFill>
              </a:endParaRPr>
            </a:p>
          </p:txBody>
        </p:sp>
        <p:pic>
          <p:nvPicPr>
            <p:cNvPr id="12" name="Picture 11"/>
            <p:cNvPicPr>
              <a:picLocks noChangeAspect="1"/>
            </p:cNvPicPr>
            <p:nvPr userDrawn="1"/>
          </p:nvPicPr>
          <p:blipFill>
            <a:blip r:embed="rId14" cstate="screen">
              <a:extLst>
                <a:ext uri="{BEBA8EAE-BF5A-486C-A8C5-ECC9F3942E4B}">
                  <a14:imgProps xmlns:a14="http://schemas.microsoft.com/office/drawing/2010/main">
                    <a14:imgLayer r:embed="rId15">
                      <a14:imgEffect>
                        <a14:artisticPencilSketch pressure="100"/>
                      </a14:imgEffect>
                    </a14:imgLayer>
                  </a14:imgProps>
                </a:ext>
                <a:ext uri="{28A0092B-C50C-407E-A947-70E740481C1C}">
                  <a14:useLocalDpi xmlns:a14="http://schemas.microsoft.com/office/drawing/2010/main"/>
                </a:ext>
              </a:extLst>
            </a:blip>
            <a:stretch>
              <a:fillRect/>
            </a:stretch>
          </p:blipFill>
          <p:spPr>
            <a:xfrm>
              <a:off x="3005909" y="4924422"/>
              <a:ext cx="212035" cy="212035"/>
            </a:xfrm>
            <a:prstGeom prst="rect">
              <a:avLst/>
            </a:prstGeom>
          </p:spPr>
        </p:pic>
      </p:grpSp>
      <p:sp>
        <p:nvSpPr>
          <p:cNvPr id="14" name="Rectangle 13"/>
          <p:cNvSpPr/>
          <p:nvPr userDrawn="1"/>
        </p:nvSpPr>
        <p:spPr>
          <a:xfrm>
            <a:off x="3548266" y="4604148"/>
            <a:ext cx="2180982" cy="338554"/>
          </a:xfrm>
          <a:prstGeom prst="rect">
            <a:avLst/>
          </a:prstGeom>
        </p:spPr>
        <p:txBody>
          <a:bodyPr wrap="none">
            <a:spAutoFit/>
          </a:bodyPr>
          <a:lstStyle/>
          <a:p>
            <a:pPr>
              <a:defRPr/>
            </a:pPr>
            <a:r>
              <a:rPr lang="en-US" sz="1600" dirty="0" smtClean="0">
                <a:solidFill>
                  <a:srgbClr val="404040"/>
                </a:solidFill>
              </a:rPr>
              <a:t>feedbackforlearning.org</a:t>
            </a:r>
            <a:endParaRPr lang="en-US" sz="1600" dirty="0">
              <a:solidFill>
                <a:srgbClr val="404040"/>
              </a:solidFill>
            </a:endParaRPr>
          </a:p>
        </p:txBody>
      </p:sp>
    </p:spTree>
    <p:extLst>
      <p:ext uri="{BB962C8B-B14F-4D97-AF65-F5344CB8AC3E}">
        <p14:creationId xmlns:p14="http://schemas.microsoft.com/office/powerpoint/2010/main" val="2052268599"/>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b="0" i="0" u="none"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hyperlink" Target="http://feedbackforlearning.org/framework-of-effective-feedback/definition"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theconversation.com/universities-are-failing-their-students-through-poor-feedback-practices-86756" TargetMode="External"/><Relationship Id="rId1" Type="http://schemas.openxmlformats.org/officeDocument/2006/relationships/slideLayout" Target="../slideLayouts/slideLayout2.xml"/><Relationship Id="rId4" Type="http://schemas.openxmlformats.org/officeDocument/2006/relationships/hyperlink" Target="http://creativecommons.org/licenses/by-nd/4.0/"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newmediaresearch.educ.monash.edu.au/feedback/case-studies-of-effective-feedback/case-study-3/"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hyperlink" Target="http://feedbackforlearning.org/case-studies-of-effective-feedback/" TargetMode="Externa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2" Type="http://schemas.openxmlformats.org/officeDocument/2006/relationships/hyperlink" Target="http://feedbackforlearning.org/case-studies-of-effective-feedback/"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newmediaresearch.educ.monash.edu.au/feedback/case-studies-of-effective-feedback/case-study-2/"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hyperlink" Target="http://feedbackforlearning.org/case-studies-of-effective-feedback/" TargetMode="Externa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hyperlink" Target="http://newmediaresearch.educ.monash.edu.au/feedback/framework-of-effective-feedback/conditions-for-success/"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hyperlink" Target="http://newmediaresearch.educ.monash.edu.au/feedback/framework-of-effective-feedback/conditions-for-succes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5.png"/><Relationship Id="rId5" Type="http://schemas.microsoft.com/office/2007/relationships/hdphoto" Target="../media/hdphoto3.wdp"/><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hyperlink" Target="http://newmediaresearch.educ.monash.edu.au/feedback/framework-of-effective-feedback/conditions-for-success/"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28.png"/><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newmediaresearch.educ.monash.edu.au/feedback/framework-of-effective-feedback/conditions-for-success/" TargetMode="External"/><Relationship Id="rId5" Type="http://schemas.openxmlformats.org/officeDocument/2006/relationships/image" Target="../media/image25.png"/><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newmediaresearch.educ.monash.edu.au/feedback/framework-of-effective-feedback/conditions-for-success/capacity-for-feedback/" TargetMode="External"/><Relationship Id="rId5" Type="http://schemas.openxmlformats.org/officeDocument/2006/relationships/image" Target="../media/image31.png"/><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biomedcentral.com/1472-6920/16/96"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feedbackforlearning.org/"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hyperlink" Target="mailto:david.boud@deakin.edu.au" TargetMode="External"/><Relationship Id="rId3" Type="http://schemas.openxmlformats.org/officeDocument/2006/relationships/hyperlink" Target="https.feedbackforlearning.org/feedback/contact/" TargetMode="External"/><Relationship Id="rId7" Type="http://schemas.openxmlformats.org/officeDocument/2006/relationships/hyperlink" Target="mailto:Elizabeth.molloy@unimelb.edu.au"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mailto:tracii.ryan@monash.edu" TargetMode="External"/><Relationship Id="rId11" Type="http://schemas.openxmlformats.org/officeDocument/2006/relationships/hyperlink" Target="mailto:dcarless@hku.hk" TargetMode="External"/><Relationship Id="rId5" Type="http://schemas.openxmlformats.org/officeDocument/2006/relationships/hyperlink" Target="mailto:Michael.Phillips@monash.edu" TargetMode="External"/><Relationship Id="rId10" Type="http://schemas.openxmlformats.org/officeDocument/2006/relationships/hyperlink" Target="mailto:p.mahoney@deakin.edu.au" TargetMode="External"/><Relationship Id="rId4" Type="http://schemas.openxmlformats.org/officeDocument/2006/relationships/hyperlink" Target="mailto:Michael.henderson@monash.edu" TargetMode="External"/><Relationship Id="rId9" Type="http://schemas.openxmlformats.org/officeDocument/2006/relationships/hyperlink" Target="mailto:p.dawson@deakin.edu.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8816" t="10151" r="10088" b="18753"/>
          <a:stretch/>
        </p:blipFill>
        <p:spPr>
          <a:xfrm>
            <a:off x="6425778" y="3019057"/>
            <a:ext cx="1029991" cy="1029991"/>
          </a:xfrm>
          <a:prstGeom prst="rect">
            <a:avLst/>
          </a:prstGeom>
        </p:spPr>
      </p:pic>
      <p:sp>
        <p:nvSpPr>
          <p:cNvPr id="11" name="Rectangle 10"/>
          <p:cNvSpPr/>
          <p:nvPr/>
        </p:nvSpPr>
        <p:spPr>
          <a:xfrm>
            <a:off x="5301828" y="4049048"/>
            <a:ext cx="2247900" cy="430887"/>
          </a:xfrm>
          <a:prstGeom prst="rect">
            <a:avLst/>
          </a:prstGeom>
        </p:spPr>
        <p:txBody>
          <a:bodyPr wrap="square">
            <a:spAutoFit/>
          </a:bodyPr>
          <a:lstStyle/>
          <a:p>
            <a:pPr lvl="1" algn="r"/>
            <a:r>
              <a:rPr lang="en-US" sz="1100" dirty="0" smtClean="0"/>
              <a:t>Dr </a:t>
            </a:r>
            <a:r>
              <a:rPr lang="en-US" sz="1100" dirty="0"/>
              <a:t>Michael </a:t>
            </a:r>
            <a:r>
              <a:rPr lang="en-US" sz="1100" dirty="0" smtClean="0"/>
              <a:t>Phillips</a:t>
            </a:r>
          </a:p>
          <a:p>
            <a:pPr lvl="1" algn="r"/>
            <a:r>
              <a:rPr lang="en-US" sz="1100" dirty="0" smtClean="0"/>
              <a:t>Monash University</a:t>
            </a:r>
            <a:endParaRPr lang="en-US" sz="1100" dirty="0"/>
          </a:p>
        </p:txBody>
      </p:sp>
      <p:sp>
        <p:nvSpPr>
          <p:cNvPr id="7" name="Rectangle 6"/>
          <p:cNvSpPr/>
          <p:nvPr/>
        </p:nvSpPr>
        <p:spPr>
          <a:xfrm>
            <a:off x="606450" y="211963"/>
            <a:ext cx="8387444" cy="523220"/>
          </a:xfrm>
          <a:prstGeom prst="rect">
            <a:avLst/>
          </a:prstGeom>
        </p:spPr>
        <p:txBody>
          <a:bodyPr wrap="square" anchor="t">
            <a:spAutoFit/>
          </a:bodyPr>
          <a:lstStyle/>
          <a:p>
            <a:r>
              <a:rPr lang="en-AU" sz="2800" b="1" i="1" dirty="0" smtClean="0"/>
              <a:t>Feedback </a:t>
            </a:r>
            <a:r>
              <a:rPr lang="en-AU" sz="2800" b="1" i="1" dirty="0"/>
              <a:t>for Learning: Closing the Assessment </a:t>
            </a:r>
            <a:r>
              <a:rPr lang="en-AU" sz="2800" b="1" i="1" dirty="0" smtClean="0"/>
              <a:t>Loop</a:t>
            </a:r>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2646" y="924491"/>
            <a:ext cx="5293977" cy="3486363"/>
          </a:xfrm>
          <a:prstGeom prst="rect">
            <a:avLst/>
          </a:prstGeom>
        </p:spPr>
      </p:pic>
      <p:pic>
        <p:nvPicPr>
          <p:cNvPr id="4" name="Picture 2" descr="http://newmediaresearch.educ.monash.edu.au/feedback/wp-content/uploads/2016/10/Michael-Henders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0691" y="1179118"/>
            <a:ext cx="1029991" cy="10299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hillip-daws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84799" y="1184532"/>
            <a:ext cx="1029991" cy="102999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281886" y="2214523"/>
            <a:ext cx="2247900" cy="430887"/>
          </a:xfrm>
          <a:prstGeom prst="rect">
            <a:avLst/>
          </a:prstGeom>
        </p:spPr>
        <p:txBody>
          <a:bodyPr wrap="square">
            <a:spAutoFit/>
          </a:bodyPr>
          <a:lstStyle/>
          <a:p>
            <a:pPr lvl="1" algn="r"/>
            <a:r>
              <a:rPr lang="en-US" sz="1100" dirty="0" smtClean="0"/>
              <a:t>A/Prof </a:t>
            </a:r>
            <a:r>
              <a:rPr lang="en-US" sz="1100" dirty="0"/>
              <a:t>Michael </a:t>
            </a:r>
            <a:r>
              <a:rPr lang="en-US" sz="1100" dirty="0" smtClean="0"/>
              <a:t>Henderson</a:t>
            </a:r>
          </a:p>
          <a:p>
            <a:pPr lvl="1" algn="r"/>
            <a:r>
              <a:rPr lang="en-US" sz="1100" dirty="0" smtClean="0"/>
              <a:t>Monash University</a:t>
            </a:r>
            <a:endParaRPr lang="en-US" sz="1100" dirty="0"/>
          </a:p>
        </p:txBody>
      </p:sp>
      <p:sp>
        <p:nvSpPr>
          <p:cNvPr id="8" name="Rectangle 7"/>
          <p:cNvSpPr/>
          <p:nvPr/>
        </p:nvSpPr>
        <p:spPr>
          <a:xfrm>
            <a:off x="6745994" y="2214523"/>
            <a:ext cx="2247900" cy="430887"/>
          </a:xfrm>
          <a:prstGeom prst="rect">
            <a:avLst/>
          </a:prstGeom>
        </p:spPr>
        <p:txBody>
          <a:bodyPr wrap="square">
            <a:spAutoFit/>
          </a:bodyPr>
          <a:lstStyle/>
          <a:p>
            <a:pPr lvl="1" algn="r"/>
            <a:r>
              <a:rPr lang="en-US" sz="1100" dirty="0" smtClean="0"/>
              <a:t>A/Prof Phillip Dawson</a:t>
            </a:r>
          </a:p>
          <a:p>
            <a:pPr lvl="1" algn="r"/>
            <a:r>
              <a:rPr lang="en-US" sz="1100" dirty="0" smtClean="0"/>
              <a:t>Deakin University</a:t>
            </a:r>
            <a:endParaRPr lang="en-US" sz="1100" dirty="0"/>
          </a:p>
        </p:txBody>
      </p:sp>
      <p:sp>
        <p:nvSpPr>
          <p:cNvPr id="9" name="Rectangle 8"/>
          <p:cNvSpPr/>
          <p:nvPr/>
        </p:nvSpPr>
        <p:spPr>
          <a:xfrm>
            <a:off x="7350086" y="872695"/>
            <a:ext cx="1643808" cy="261610"/>
          </a:xfrm>
          <a:prstGeom prst="rect">
            <a:avLst/>
          </a:prstGeom>
        </p:spPr>
        <p:txBody>
          <a:bodyPr wrap="square">
            <a:spAutoFit/>
          </a:bodyPr>
          <a:lstStyle/>
          <a:p>
            <a:pPr lvl="1" algn="r"/>
            <a:r>
              <a:rPr lang="en-US" sz="1100" b="1" dirty="0" smtClean="0"/>
              <a:t>Presenters</a:t>
            </a:r>
            <a:endParaRPr lang="en-US" sz="1100" b="1" dirty="0"/>
          </a:p>
        </p:txBody>
      </p:sp>
      <p:pic>
        <p:nvPicPr>
          <p:cNvPr id="1028" name="Picture 4" descr="tracii-rya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69944" y="3029546"/>
            <a:ext cx="1021207" cy="102120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6745994" y="4059537"/>
            <a:ext cx="2247900" cy="430887"/>
          </a:xfrm>
          <a:prstGeom prst="rect">
            <a:avLst/>
          </a:prstGeom>
        </p:spPr>
        <p:txBody>
          <a:bodyPr wrap="square">
            <a:spAutoFit/>
          </a:bodyPr>
          <a:lstStyle/>
          <a:p>
            <a:pPr lvl="1" algn="r"/>
            <a:r>
              <a:rPr lang="en-US" sz="1100" dirty="0" smtClean="0"/>
              <a:t>Dr Tracii Ryan</a:t>
            </a:r>
          </a:p>
          <a:p>
            <a:pPr lvl="1" algn="r"/>
            <a:r>
              <a:rPr lang="en-AU" sz="1100" dirty="0" smtClean="0"/>
              <a:t>Monash University</a:t>
            </a:r>
            <a:endParaRPr lang="en-US" sz="1100" dirty="0"/>
          </a:p>
        </p:txBody>
      </p:sp>
      <p:sp>
        <p:nvSpPr>
          <p:cNvPr id="13" name="Rectangle 12"/>
          <p:cNvSpPr/>
          <p:nvPr/>
        </p:nvSpPr>
        <p:spPr>
          <a:xfrm>
            <a:off x="6745994" y="2696666"/>
            <a:ext cx="2247900" cy="261610"/>
          </a:xfrm>
          <a:prstGeom prst="rect">
            <a:avLst/>
          </a:prstGeom>
        </p:spPr>
        <p:txBody>
          <a:bodyPr wrap="square">
            <a:spAutoFit/>
          </a:bodyPr>
          <a:lstStyle/>
          <a:p>
            <a:pPr lvl="1" algn="r"/>
            <a:r>
              <a:rPr lang="en-US" sz="1100" b="1" dirty="0" smtClean="0"/>
              <a:t>Online facilitators</a:t>
            </a:r>
            <a:endParaRPr lang="en-US" sz="1100" b="1" dirty="0"/>
          </a:p>
        </p:txBody>
      </p:sp>
    </p:spTree>
    <p:extLst>
      <p:ext uri="{BB962C8B-B14F-4D97-AF65-F5344CB8AC3E}">
        <p14:creationId xmlns:p14="http://schemas.microsoft.com/office/powerpoint/2010/main" val="8041405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461" y="69652"/>
            <a:ext cx="1750339" cy="994172"/>
          </a:xfrm>
        </p:spPr>
        <p:txBody>
          <a:bodyPr/>
          <a:lstStyle/>
          <a:p>
            <a:r>
              <a:rPr lang="en-US" dirty="0" smtClean="0"/>
              <a:t>Today </a:t>
            </a:r>
            <a:endParaRPr lang="en-US" dirty="0"/>
          </a:p>
        </p:txBody>
      </p:sp>
      <p:sp>
        <p:nvSpPr>
          <p:cNvPr id="3" name="Content Placeholder 2"/>
          <p:cNvSpPr>
            <a:spLocks noGrp="1"/>
          </p:cNvSpPr>
          <p:nvPr>
            <p:ph idx="1"/>
          </p:nvPr>
        </p:nvSpPr>
        <p:spPr>
          <a:xfrm>
            <a:off x="1994600" y="465999"/>
            <a:ext cx="6064015" cy="3951018"/>
          </a:xfrm>
        </p:spPr>
        <p:txBody>
          <a:bodyPr>
            <a:normAutofit fontScale="85000" lnSpcReduction="20000"/>
          </a:bodyPr>
          <a:lstStyle/>
          <a:p>
            <a:r>
              <a:rPr lang="en-AU" dirty="0" smtClean="0"/>
              <a:t>Brief intro: project and team</a:t>
            </a:r>
          </a:p>
          <a:p>
            <a:endParaRPr lang="en-AU" sz="700" dirty="0" smtClean="0"/>
          </a:p>
          <a:p>
            <a:r>
              <a:rPr lang="en-AU" dirty="0" smtClean="0"/>
              <a:t>Recap on feedback – what we already know: </a:t>
            </a:r>
          </a:p>
          <a:p>
            <a:pPr lvl="1"/>
            <a:r>
              <a:rPr lang="en-AU" dirty="0" smtClean="0"/>
              <a:t>The </a:t>
            </a:r>
            <a:r>
              <a:rPr lang="en-AU" b="1" dirty="0" smtClean="0"/>
              <a:t>problem with feedback</a:t>
            </a:r>
            <a:r>
              <a:rPr lang="en-AU" dirty="0" smtClean="0"/>
              <a:t> – why we need to spend time on it</a:t>
            </a:r>
          </a:p>
          <a:p>
            <a:pPr lvl="1"/>
            <a:r>
              <a:rPr lang="en-AU" b="1" dirty="0" smtClean="0"/>
              <a:t>Conceptions </a:t>
            </a:r>
            <a:r>
              <a:rPr lang="en-AU" dirty="0" smtClean="0"/>
              <a:t>of (effective) feedback</a:t>
            </a:r>
          </a:p>
          <a:p>
            <a:r>
              <a:rPr lang="en-AU" dirty="0" smtClean="0"/>
              <a:t>A </a:t>
            </a:r>
            <a:r>
              <a:rPr lang="en-AU" b="1" dirty="0" smtClean="0"/>
              <a:t>new definition </a:t>
            </a:r>
            <a:r>
              <a:rPr lang="en-AU" dirty="0" smtClean="0"/>
              <a:t>of feedback (both </a:t>
            </a:r>
            <a:r>
              <a:rPr lang="en-AU" dirty="0"/>
              <a:t>useful and </a:t>
            </a:r>
            <a:r>
              <a:rPr lang="en-AU" dirty="0" smtClean="0"/>
              <a:t>challenging)</a:t>
            </a:r>
          </a:p>
          <a:p>
            <a:endParaRPr lang="en-AU" sz="700" dirty="0" smtClean="0"/>
          </a:p>
          <a:p>
            <a:r>
              <a:rPr lang="en-AU" dirty="0" smtClean="0"/>
              <a:t>Key findings</a:t>
            </a:r>
          </a:p>
          <a:p>
            <a:pPr lvl="1"/>
            <a:r>
              <a:rPr lang="en-AU" dirty="0" smtClean="0"/>
              <a:t>large-scale survey</a:t>
            </a:r>
          </a:p>
          <a:p>
            <a:pPr lvl="1"/>
            <a:r>
              <a:rPr lang="en-AU" dirty="0" smtClean="0"/>
              <a:t>seven cases of effective feedback</a:t>
            </a:r>
          </a:p>
          <a:p>
            <a:endParaRPr lang="en-AU" sz="700" dirty="0" smtClean="0"/>
          </a:p>
          <a:p>
            <a:r>
              <a:rPr lang="en-AU" dirty="0" smtClean="0"/>
              <a:t>The </a:t>
            </a:r>
            <a:r>
              <a:rPr lang="en-AU" i="1" dirty="0" smtClean="0"/>
              <a:t>Feedback for Learning </a:t>
            </a:r>
            <a:r>
              <a:rPr lang="en-AU" dirty="0" smtClean="0"/>
              <a:t>framework </a:t>
            </a:r>
          </a:p>
          <a:p>
            <a:pPr lvl="1"/>
            <a:r>
              <a:rPr lang="en-AU" dirty="0" smtClean="0"/>
              <a:t>A definition with 7 design challenges</a:t>
            </a:r>
          </a:p>
          <a:p>
            <a:pPr lvl="1"/>
            <a:r>
              <a:rPr lang="en-AU" dirty="0" smtClean="0"/>
              <a:t>12 Conditions for success, with 40 strategies</a:t>
            </a:r>
          </a:p>
          <a:p>
            <a:endParaRPr lang="en-AU" sz="800" dirty="0"/>
          </a:p>
          <a:p>
            <a:r>
              <a:rPr lang="en-AU" dirty="0" smtClean="0"/>
              <a:t>Closing the loop</a:t>
            </a:r>
          </a:p>
        </p:txBody>
      </p:sp>
    </p:spTree>
    <p:extLst>
      <p:ext uri="{BB962C8B-B14F-4D97-AF65-F5344CB8AC3E}">
        <p14:creationId xmlns:p14="http://schemas.microsoft.com/office/powerpoint/2010/main" val="7706310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667375" y="819150"/>
            <a:ext cx="3476625" cy="36004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5838824" y="1405676"/>
            <a:ext cx="3048000" cy="3238350"/>
          </a:xfrm>
          <a:prstGeom prst="rect">
            <a:avLst/>
          </a:prstGeom>
          <a:no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b="0" i="0" u="none"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buNone/>
            </a:pPr>
            <a:r>
              <a:rPr lang="en-US" sz="1200" dirty="0" smtClean="0"/>
              <a:t>Support </a:t>
            </a:r>
            <a:r>
              <a:rPr lang="en-US" sz="1200" dirty="0"/>
              <a:t>for this project has been provided by the Australian Government Department of Education and Training. </a:t>
            </a:r>
            <a:endParaRPr lang="en-US" sz="1200" dirty="0" smtClean="0"/>
          </a:p>
          <a:p>
            <a:pPr marL="0" indent="0">
              <a:buNone/>
            </a:pPr>
            <a:r>
              <a:rPr lang="en-US" sz="1200" dirty="0" smtClean="0"/>
              <a:t>The </a:t>
            </a:r>
            <a:r>
              <a:rPr lang="en-US" sz="1200" dirty="0"/>
              <a:t>views expressed in this </a:t>
            </a:r>
            <a:r>
              <a:rPr lang="en-US" sz="1200" dirty="0" smtClean="0"/>
              <a:t>presentation do </a:t>
            </a:r>
            <a:r>
              <a:rPr lang="en-US" sz="1200" dirty="0"/>
              <a:t>not necessarily reflect the views of the Australian Government Department of Education and Training</a:t>
            </a:r>
            <a:r>
              <a:rPr lang="en-US" sz="1200" dirty="0" smtClean="0"/>
              <a:t>.</a:t>
            </a:r>
          </a:p>
          <a:p>
            <a:endParaRPr lang="en-AU" sz="700" dirty="0"/>
          </a:p>
          <a:p>
            <a:pPr marL="0" indent="0">
              <a:buNone/>
            </a:pPr>
            <a:r>
              <a:rPr lang="en-AU" sz="2000" dirty="0" smtClean="0"/>
              <a:t>License</a:t>
            </a:r>
          </a:p>
          <a:p>
            <a:pPr marL="0" indent="0">
              <a:buNone/>
            </a:pPr>
            <a:endParaRPr lang="en-US" sz="1400" dirty="0" smtClean="0"/>
          </a:p>
          <a:p>
            <a:pPr marL="0" indent="0">
              <a:buNone/>
            </a:pPr>
            <a:r>
              <a:rPr lang="en-US" sz="1200" dirty="0" smtClean="0"/>
              <a:t>Unless </a:t>
            </a:r>
            <a:r>
              <a:rPr lang="en-US" sz="1200" dirty="0"/>
              <a:t>otherwise noted, content is licensed under the Creative Commons Attribution-</a:t>
            </a:r>
            <a:r>
              <a:rPr lang="en-US" sz="1200" dirty="0" err="1"/>
              <a:t>ShareAlike</a:t>
            </a:r>
            <a:r>
              <a:rPr lang="en-US" sz="1200" dirty="0"/>
              <a:t> 4.0 International License. </a:t>
            </a:r>
          </a:p>
          <a:p>
            <a:endParaRPr lang="en-US" sz="1600" dirty="0"/>
          </a:p>
        </p:txBody>
      </p:sp>
      <p:sp>
        <p:nvSpPr>
          <p:cNvPr id="2" name="Title 1"/>
          <p:cNvSpPr>
            <a:spLocks noGrp="1"/>
          </p:cNvSpPr>
          <p:nvPr>
            <p:ph type="title"/>
          </p:nvPr>
        </p:nvSpPr>
        <p:spPr>
          <a:xfrm>
            <a:off x="109457" y="122349"/>
            <a:ext cx="4672093" cy="601551"/>
          </a:xfrm>
          <a:solidFill>
            <a:schemeClr val="accent5">
              <a:lumMod val="20000"/>
              <a:lumOff val="80000"/>
            </a:schemeClr>
          </a:solidFill>
        </p:spPr>
        <p:txBody>
          <a:bodyPr>
            <a:normAutofit/>
          </a:bodyPr>
          <a:lstStyle/>
          <a:p>
            <a:r>
              <a:rPr lang="en-US" sz="2800" b="1" dirty="0" smtClean="0"/>
              <a:t>Team</a:t>
            </a:r>
            <a:endParaRPr lang="en-US" sz="2800" b="1" dirty="0">
              <a:solidFill>
                <a:srgbClr val="FF0000"/>
              </a:solidFill>
            </a:endParaRPr>
          </a:p>
        </p:txBody>
      </p:sp>
      <p:sp>
        <p:nvSpPr>
          <p:cNvPr id="3" name="Content Placeholder 2"/>
          <p:cNvSpPr>
            <a:spLocks noGrp="1"/>
          </p:cNvSpPr>
          <p:nvPr>
            <p:ph idx="1"/>
          </p:nvPr>
        </p:nvSpPr>
        <p:spPr>
          <a:xfrm>
            <a:off x="131573" y="723900"/>
            <a:ext cx="4821427" cy="3695700"/>
          </a:xfrm>
          <a:noFill/>
        </p:spPr>
        <p:txBody>
          <a:bodyPr>
            <a:noAutofit/>
          </a:bodyPr>
          <a:lstStyle/>
          <a:p>
            <a:pPr marL="0" indent="0">
              <a:lnSpc>
                <a:spcPct val="100000"/>
              </a:lnSpc>
              <a:spcBef>
                <a:spcPts val="0"/>
              </a:spcBef>
              <a:buNone/>
            </a:pPr>
            <a:r>
              <a:rPr lang="en-US" sz="2000" dirty="0" smtClean="0"/>
              <a:t>Monash</a:t>
            </a:r>
          </a:p>
          <a:p>
            <a:pPr lvl="1">
              <a:lnSpc>
                <a:spcPct val="100000"/>
              </a:lnSpc>
              <a:spcBef>
                <a:spcPts val="0"/>
              </a:spcBef>
            </a:pPr>
            <a:r>
              <a:rPr lang="en-US" sz="1600" dirty="0" smtClean="0"/>
              <a:t>Associate </a:t>
            </a:r>
            <a:r>
              <a:rPr lang="en-US" sz="1600" dirty="0"/>
              <a:t>Professor Michael Henderson</a:t>
            </a:r>
          </a:p>
          <a:p>
            <a:pPr lvl="1">
              <a:lnSpc>
                <a:spcPct val="100000"/>
              </a:lnSpc>
              <a:spcBef>
                <a:spcPts val="0"/>
              </a:spcBef>
            </a:pPr>
            <a:r>
              <a:rPr lang="en-US" sz="1600" dirty="0" smtClean="0"/>
              <a:t>Dr Michael </a:t>
            </a:r>
            <a:r>
              <a:rPr lang="en-US" sz="1600" dirty="0"/>
              <a:t>Phillips</a:t>
            </a:r>
          </a:p>
          <a:p>
            <a:pPr lvl="1">
              <a:lnSpc>
                <a:spcPct val="100000"/>
              </a:lnSpc>
              <a:spcBef>
                <a:spcPts val="0"/>
              </a:spcBef>
            </a:pPr>
            <a:r>
              <a:rPr lang="en-US" sz="1600" dirty="0"/>
              <a:t>Dr Tracii </a:t>
            </a:r>
            <a:r>
              <a:rPr lang="en-US" sz="1600" dirty="0" smtClean="0"/>
              <a:t>Ryan</a:t>
            </a:r>
          </a:p>
          <a:p>
            <a:pPr marL="342900" lvl="1" indent="0">
              <a:lnSpc>
                <a:spcPct val="100000"/>
              </a:lnSpc>
              <a:spcBef>
                <a:spcPts val="0"/>
              </a:spcBef>
              <a:buNone/>
            </a:pPr>
            <a:endParaRPr lang="en-US" sz="700" dirty="0"/>
          </a:p>
          <a:p>
            <a:pPr marL="0" indent="0">
              <a:lnSpc>
                <a:spcPct val="100000"/>
              </a:lnSpc>
              <a:spcBef>
                <a:spcPts val="0"/>
              </a:spcBef>
              <a:buNone/>
            </a:pPr>
            <a:r>
              <a:rPr lang="en-US" sz="2000" dirty="0"/>
              <a:t>Deakin</a:t>
            </a:r>
          </a:p>
          <a:p>
            <a:pPr lvl="1">
              <a:lnSpc>
                <a:spcPct val="100000"/>
              </a:lnSpc>
              <a:spcBef>
                <a:spcPts val="0"/>
              </a:spcBef>
            </a:pPr>
            <a:r>
              <a:rPr lang="en-US" sz="1600" dirty="0"/>
              <a:t>Professor David Boud</a:t>
            </a:r>
          </a:p>
          <a:p>
            <a:pPr lvl="1">
              <a:lnSpc>
                <a:spcPct val="100000"/>
              </a:lnSpc>
              <a:spcBef>
                <a:spcPts val="0"/>
              </a:spcBef>
            </a:pPr>
            <a:r>
              <a:rPr lang="en-US" sz="1600" dirty="0"/>
              <a:t>Associate Professor Phillip Dawson</a:t>
            </a:r>
          </a:p>
          <a:p>
            <a:pPr lvl="1">
              <a:lnSpc>
                <a:spcPct val="100000"/>
              </a:lnSpc>
              <a:spcBef>
                <a:spcPts val="0"/>
              </a:spcBef>
            </a:pPr>
            <a:r>
              <a:rPr lang="en-US" sz="1600" dirty="0" err="1"/>
              <a:t>Ms</a:t>
            </a:r>
            <a:r>
              <a:rPr lang="en-US" sz="1600" dirty="0"/>
              <a:t> Paige Mahoney</a:t>
            </a:r>
          </a:p>
          <a:p>
            <a:pPr marL="0" indent="0">
              <a:lnSpc>
                <a:spcPct val="100000"/>
              </a:lnSpc>
              <a:spcBef>
                <a:spcPts val="0"/>
              </a:spcBef>
              <a:buNone/>
            </a:pPr>
            <a:endParaRPr lang="en-US" sz="800" dirty="0" smtClean="0"/>
          </a:p>
          <a:p>
            <a:pPr marL="0" indent="0">
              <a:lnSpc>
                <a:spcPct val="100000"/>
              </a:lnSpc>
              <a:spcBef>
                <a:spcPts val="0"/>
              </a:spcBef>
              <a:buNone/>
            </a:pPr>
            <a:r>
              <a:rPr lang="en-US" sz="2000" dirty="0" smtClean="0"/>
              <a:t>Melbourne</a:t>
            </a:r>
          </a:p>
          <a:p>
            <a:pPr lvl="1">
              <a:lnSpc>
                <a:spcPct val="100000"/>
              </a:lnSpc>
              <a:spcBef>
                <a:spcPts val="0"/>
              </a:spcBef>
            </a:pPr>
            <a:r>
              <a:rPr lang="en-US" sz="1600" dirty="0" smtClean="0"/>
              <a:t>Professor </a:t>
            </a:r>
            <a:r>
              <a:rPr lang="en-US" sz="1600" dirty="0"/>
              <a:t>Elizabeth Molloy</a:t>
            </a:r>
          </a:p>
          <a:p>
            <a:pPr lvl="1">
              <a:lnSpc>
                <a:spcPct val="100000"/>
              </a:lnSpc>
              <a:spcBef>
                <a:spcPts val="0"/>
              </a:spcBef>
            </a:pPr>
            <a:endParaRPr lang="en-US" sz="700" dirty="0"/>
          </a:p>
          <a:p>
            <a:pPr marL="0" indent="0">
              <a:lnSpc>
                <a:spcPct val="100000"/>
              </a:lnSpc>
              <a:spcBef>
                <a:spcPts val="0"/>
              </a:spcBef>
              <a:buNone/>
            </a:pPr>
            <a:r>
              <a:rPr lang="en-US" sz="2000" dirty="0" smtClean="0"/>
              <a:t>Hong Kong University</a:t>
            </a:r>
          </a:p>
          <a:p>
            <a:pPr lvl="1">
              <a:lnSpc>
                <a:spcPct val="100000"/>
              </a:lnSpc>
              <a:spcBef>
                <a:spcPts val="0"/>
              </a:spcBef>
            </a:pPr>
            <a:r>
              <a:rPr lang="en-US" sz="1400" dirty="0" smtClean="0"/>
              <a:t>Professor David Carless (project evaluator)</a:t>
            </a:r>
            <a:endParaRPr lang="en-US" sz="1200" dirty="0"/>
          </a:p>
        </p:txBody>
      </p:sp>
      <p:pic>
        <p:nvPicPr>
          <p:cNvPr id="5" name="Picture 1" descr="creative-commons-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7379" y="3279517"/>
            <a:ext cx="942975" cy="333375"/>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5838824" y="914400"/>
            <a:ext cx="3305176" cy="601551"/>
          </a:xfrm>
          <a:prstGeom prst="rect">
            <a:avLst/>
          </a:prstGeom>
          <a:noFill/>
        </p:spPr>
        <p:txBody>
          <a:bodyPr vert="horz" lIns="91440" tIns="45720" rIns="91440" bIns="45720" rtlCol="0" anchor="ctr">
            <a:normAutofit/>
          </a:bodyPr>
          <a:lst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a:lstStyle>
          <a:p>
            <a:pPr fontAlgn="auto">
              <a:spcAft>
                <a:spcPts val="0"/>
              </a:spcAft>
            </a:pPr>
            <a:r>
              <a:rPr lang="en-US" sz="2400" b="1" dirty="0" smtClean="0"/>
              <a:t>Acknowledgement</a:t>
            </a:r>
            <a:endParaRPr lang="en-US" sz="2400" b="1" dirty="0">
              <a:solidFill>
                <a:srgbClr val="FF0000"/>
              </a:solidFill>
            </a:endParaRPr>
          </a:p>
        </p:txBody>
      </p:sp>
    </p:spTree>
    <p:extLst>
      <p:ext uri="{BB962C8B-B14F-4D97-AF65-F5344CB8AC3E}">
        <p14:creationId xmlns:p14="http://schemas.microsoft.com/office/powerpoint/2010/main" val="11381642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1450"/>
            <a:ext cx="8439150" cy="9334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379413" y="1308932"/>
            <a:ext cx="3629025" cy="2847674"/>
          </a:xfrm>
        </p:spPr>
        <p:txBody>
          <a:bodyPr>
            <a:noAutofit/>
          </a:bodyPr>
          <a:lstStyle/>
          <a:p>
            <a:pPr marL="0" indent="0" fontAlgn="base">
              <a:lnSpc>
                <a:spcPct val="100000"/>
              </a:lnSpc>
              <a:buNone/>
            </a:pPr>
            <a:r>
              <a:rPr lang="en-US" sz="1800" dirty="0" smtClean="0"/>
              <a:t>Asks “What works, when, and why?” and “What is enabling excellent feedback?”</a:t>
            </a:r>
          </a:p>
          <a:p>
            <a:pPr marL="0" indent="0">
              <a:lnSpc>
                <a:spcPct val="100000"/>
              </a:lnSpc>
              <a:buNone/>
            </a:pPr>
            <a:r>
              <a:rPr lang="en-US" sz="1800" dirty="0" smtClean="0"/>
              <a:t>Takes a </a:t>
            </a:r>
            <a:r>
              <a:rPr lang="en-US" sz="1800" b="1" dirty="0" smtClean="0"/>
              <a:t>social constructivist </a:t>
            </a:r>
            <a:r>
              <a:rPr lang="en-US" sz="1800" dirty="0" smtClean="0"/>
              <a:t>view of feedback and an </a:t>
            </a:r>
            <a:r>
              <a:rPr lang="en-US" sz="1800" b="1" dirty="0" smtClean="0"/>
              <a:t>ecological </a:t>
            </a:r>
            <a:r>
              <a:rPr lang="en-US" sz="1800" dirty="0" smtClean="0"/>
              <a:t>perspective on higher education</a:t>
            </a:r>
          </a:p>
          <a:p>
            <a:pPr>
              <a:lnSpc>
                <a:spcPct val="100000"/>
              </a:lnSpc>
            </a:pPr>
            <a:endParaRPr lang="en-US" sz="1800" dirty="0"/>
          </a:p>
        </p:txBody>
      </p:sp>
      <p:sp>
        <p:nvSpPr>
          <p:cNvPr id="5" name="Content Placeholder 4"/>
          <p:cNvSpPr>
            <a:spLocks noGrp="1"/>
          </p:cNvSpPr>
          <p:nvPr>
            <p:ph sz="half" idx="2"/>
          </p:nvPr>
        </p:nvSpPr>
        <p:spPr>
          <a:xfrm>
            <a:off x="4387851" y="1308932"/>
            <a:ext cx="4376737" cy="2899229"/>
          </a:xfrm>
        </p:spPr>
        <p:txBody>
          <a:bodyPr>
            <a:noAutofit/>
          </a:bodyPr>
          <a:lstStyle/>
          <a:p>
            <a:pPr>
              <a:lnSpc>
                <a:spcPct val="100000"/>
              </a:lnSpc>
            </a:pPr>
            <a:r>
              <a:rPr lang="en-US" sz="1800" dirty="0" smtClean="0"/>
              <a:t>Conducted </a:t>
            </a:r>
            <a:r>
              <a:rPr lang="en-US" sz="1800" dirty="0"/>
              <a:t>a large-scale, mixed-methods </a:t>
            </a:r>
            <a:r>
              <a:rPr lang="en-US" sz="1800" dirty="0" smtClean="0"/>
              <a:t>study, including identifying cases of effective feedback</a:t>
            </a:r>
            <a:endParaRPr lang="en-US" sz="1800" dirty="0"/>
          </a:p>
          <a:p>
            <a:pPr>
              <a:lnSpc>
                <a:spcPct val="100000"/>
              </a:lnSpc>
            </a:pPr>
            <a:r>
              <a:rPr lang="en-US" sz="1800" dirty="0"/>
              <a:t>Informed by literature and expertise from team, evaluator and reference group</a:t>
            </a:r>
          </a:p>
          <a:p>
            <a:pPr>
              <a:lnSpc>
                <a:spcPct val="100000"/>
              </a:lnSpc>
            </a:pPr>
            <a:r>
              <a:rPr lang="en-US" sz="1800" dirty="0" smtClean="0"/>
              <a:t>To develop a framework of “conditions for success”</a:t>
            </a:r>
          </a:p>
          <a:p>
            <a:pPr>
              <a:lnSpc>
                <a:spcPct val="100000"/>
              </a:lnSpc>
            </a:pPr>
            <a:r>
              <a:rPr lang="en-US" sz="1800" dirty="0"/>
              <a:t>To </a:t>
            </a:r>
            <a:r>
              <a:rPr lang="en-US" sz="1800" dirty="0" smtClean="0"/>
              <a:t>deliver workshops and reusable materials for the sector</a:t>
            </a:r>
          </a:p>
        </p:txBody>
      </p:sp>
      <p:sp>
        <p:nvSpPr>
          <p:cNvPr id="6" name="Title 6"/>
          <p:cNvSpPr>
            <a:spLocks noGrp="1"/>
          </p:cNvSpPr>
          <p:nvPr>
            <p:ph type="title"/>
          </p:nvPr>
        </p:nvSpPr>
        <p:spPr>
          <a:xfrm>
            <a:off x="401444" y="267629"/>
            <a:ext cx="8736201" cy="757811"/>
          </a:xfrm>
        </p:spPr>
        <p:txBody>
          <a:bodyPr anchor="t">
            <a:noAutofit/>
          </a:bodyPr>
          <a:lstStyle/>
          <a:p>
            <a:r>
              <a:rPr lang="en-US" sz="1800" dirty="0" smtClean="0"/>
              <a:t>The project:</a:t>
            </a:r>
            <a:r>
              <a:rPr lang="en-US" sz="2800" dirty="0" smtClean="0"/>
              <a:t/>
            </a:r>
            <a:br>
              <a:rPr lang="en-US" sz="2800" dirty="0" smtClean="0"/>
            </a:br>
            <a:r>
              <a:rPr lang="en-US" sz="2800" dirty="0" smtClean="0"/>
              <a:t>“Feedback for Learning: Closing the Assessment Loop”</a:t>
            </a:r>
            <a:endParaRPr lang="en-US" sz="2800" dirty="0"/>
          </a:p>
        </p:txBody>
      </p:sp>
    </p:spTree>
    <p:extLst>
      <p:ext uri="{BB962C8B-B14F-4D97-AF65-F5344CB8AC3E}">
        <p14:creationId xmlns:p14="http://schemas.microsoft.com/office/powerpoint/2010/main" val="37709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71450"/>
            <a:ext cx="8439150" cy="9334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9068" t="5725" r="12204" b="7195"/>
          <a:stretch/>
        </p:blipFill>
        <p:spPr>
          <a:xfrm>
            <a:off x="1964913" y="1266825"/>
            <a:ext cx="5202611" cy="3236930"/>
          </a:xfrm>
          <a:prstGeom prst="rect">
            <a:avLst/>
          </a:prstGeom>
        </p:spPr>
      </p:pic>
      <p:sp>
        <p:nvSpPr>
          <p:cNvPr id="7" name="Title 6"/>
          <p:cNvSpPr>
            <a:spLocks noGrp="1"/>
          </p:cNvSpPr>
          <p:nvPr>
            <p:ph type="title"/>
          </p:nvPr>
        </p:nvSpPr>
        <p:spPr>
          <a:xfrm>
            <a:off x="401444" y="245800"/>
            <a:ext cx="8736201" cy="757811"/>
          </a:xfrm>
        </p:spPr>
        <p:txBody>
          <a:bodyPr anchor="t">
            <a:noAutofit/>
          </a:bodyPr>
          <a:lstStyle/>
          <a:p>
            <a:r>
              <a:rPr lang="en-US" sz="1800" dirty="0" smtClean="0"/>
              <a:t>The project:</a:t>
            </a:r>
            <a:r>
              <a:rPr lang="en-US" sz="2800" dirty="0" smtClean="0"/>
              <a:t/>
            </a:r>
            <a:br>
              <a:rPr lang="en-US" sz="2800" dirty="0" smtClean="0"/>
            </a:br>
            <a:r>
              <a:rPr lang="en-US" sz="2800" dirty="0" smtClean="0"/>
              <a:t>“Feedback for Learning: Closing the Assessment Loop”</a:t>
            </a:r>
            <a:endParaRPr lang="en-US" sz="2800" dirty="0"/>
          </a:p>
        </p:txBody>
      </p:sp>
    </p:spTree>
    <p:extLst>
      <p:ext uri="{BB962C8B-B14F-4D97-AF65-F5344CB8AC3E}">
        <p14:creationId xmlns:p14="http://schemas.microsoft.com/office/powerpoint/2010/main" val="6428859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28" y="170106"/>
            <a:ext cx="7886700" cy="764638"/>
          </a:xfrm>
        </p:spPr>
        <p:txBody>
          <a:bodyPr/>
          <a:lstStyle/>
          <a:p>
            <a:r>
              <a:rPr lang="en-US" dirty="0" smtClean="0"/>
              <a:t>The problem with feedback</a:t>
            </a:r>
            <a:endParaRPr lang="en-US" dirty="0"/>
          </a:p>
        </p:txBody>
      </p:sp>
      <p:sp>
        <p:nvSpPr>
          <p:cNvPr id="3" name="Content Placeholder 2"/>
          <p:cNvSpPr>
            <a:spLocks noGrp="1"/>
          </p:cNvSpPr>
          <p:nvPr>
            <p:ph idx="1"/>
          </p:nvPr>
        </p:nvSpPr>
        <p:spPr>
          <a:xfrm>
            <a:off x="420429" y="1012234"/>
            <a:ext cx="8303142" cy="3466773"/>
          </a:xfrm>
        </p:spPr>
        <p:txBody>
          <a:bodyPr>
            <a:normAutofit fontScale="55000" lnSpcReduction="20000"/>
          </a:bodyPr>
          <a:lstStyle/>
          <a:p>
            <a:pPr>
              <a:lnSpc>
                <a:spcPct val="120000"/>
              </a:lnSpc>
              <a:defRPr/>
            </a:pPr>
            <a:r>
              <a:rPr lang="en-US" sz="3200" dirty="0" smtClean="0"/>
              <a:t>Learners </a:t>
            </a:r>
            <a:r>
              <a:rPr lang="en-US" sz="3200" dirty="0"/>
              <a:t>complain that they do not get enough </a:t>
            </a:r>
            <a:r>
              <a:rPr lang="en-US" sz="3200" dirty="0" smtClean="0"/>
              <a:t>feedback</a:t>
            </a:r>
          </a:p>
          <a:p>
            <a:pPr>
              <a:lnSpc>
                <a:spcPct val="120000"/>
              </a:lnSpc>
              <a:defRPr/>
            </a:pPr>
            <a:r>
              <a:rPr lang="en-US" sz="3200" dirty="0" smtClean="0"/>
              <a:t>Both </a:t>
            </a:r>
            <a:r>
              <a:rPr lang="en-US" sz="3200" dirty="0"/>
              <a:t>parties describe it as </a:t>
            </a:r>
            <a:r>
              <a:rPr lang="en-US" sz="3200" dirty="0" smtClean="0"/>
              <a:t>confronting</a:t>
            </a:r>
          </a:p>
          <a:p>
            <a:pPr>
              <a:lnSpc>
                <a:spcPct val="120000"/>
              </a:lnSpc>
              <a:defRPr/>
            </a:pPr>
            <a:r>
              <a:rPr lang="en-US" sz="3200" dirty="0" smtClean="0"/>
              <a:t>Both </a:t>
            </a:r>
            <a:r>
              <a:rPr lang="en-US" sz="3200" dirty="0"/>
              <a:t>parties agree that it is very </a:t>
            </a:r>
            <a:r>
              <a:rPr lang="en-US" sz="3200" dirty="0" smtClean="0"/>
              <a:t>important</a:t>
            </a:r>
          </a:p>
          <a:p>
            <a:pPr>
              <a:lnSpc>
                <a:spcPct val="120000"/>
              </a:lnSpc>
              <a:defRPr/>
            </a:pPr>
            <a:r>
              <a:rPr lang="en-US" sz="3200" dirty="0" smtClean="0"/>
              <a:t>Educators </a:t>
            </a:r>
            <a:r>
              <a:rPr lang="en-US" sz="3200" dirty="0"/>
              <a:t>resent that although they put considerable time into generating feedback, learners take little notice of </a:t>
            </a:r>
            <a:r>
              <a:rPr lang="en-US" sz="3200" dirty="0" smtClean="0"/>
              <a:t>it</a:t>
            </a:r>
          </a:p>
          <a:p>
            <a:pPr>
              <a:lnSpc>
                <a:spcPct val="120000"/>
              </a:lnSpc>
              <a:defRPr/>
            </a:pPr>
            <a:r>
              <a:rPr lang="en-US" sz="3200" dirty="0" smtClean="0"/>
              <a:t>Educators </a:t>
            </a:r>
            <a:r>
              <a:rPr lang="en-US" sz="3200" dirty="0"/>
              <a:t>typically think their feedback is more useful than their learners think </a:t>
            </a:r>
            <a:endParaRPr lang="en-US" sz="3200" dirty="0" smtClean="0"/>
          </a:p>
          <a:p>
            <a:pPr>
              <a:lnSpc>
                <a:spcPct val="120000"/>
              </a:lnSpc>
              <a:defRPr/>
            </a:pPr>
            <a:r>
              <a:rPr lang="en-US" sz="3200" dirty="0" smtClean="0"/>
              <a:t>Feedback is typically </a:t>
            </a:r>
            <a:r>
              <a:rPr lang="en-US" sz="3200" dirty="0"/>
              <a:t>‘telling’ and diagnostic in </a:t>
            </a:r>
            <a:r>
              <a:rPr lang="en-US" sz="3200" dirty="0" err="1" smtClean="0"/>
              <a:t>flavour</a:t>
            </a:r>
            <a:r>
              <a:rPr lang="en-US" sz="3200" dirty="0" smtClean="0"/>
              <a:t>, often lacking strategies for improvement, and often lacking </a:t>
            </a:r>
            <a:r>
              <a:rPr lang="en-AU" sz="3200" dirty="0" smtClean="0"/>
              <a:t>opportunities</a:t>
            </a:r>
            <a:r>
              <a:rPr lang="en-US" sz="3200" dirty="0" smtClean="0"/>
              <a:t> for further task attempts</a:t>
            </a:r>
            <a:endParaRPr lang="en-US" sz="2400" dirty="0"/>
          </a:p>
          <a:p>
            <a:pPr marL="0" indent="0" algn="r">
              <a:lnSpc>
                <a:spcPct val="120000"/>
              </a:lnSpc>
              <a:buNone/>
              <a:defRPr/>
            </a:pPr>
            <a:endParaRPr lang="en-US" sz="2400" dirty="0" smtClean="0"/>
          </a:p>
          <a:p>
            <a:pPr marL="0" indent="0" algn="r">
              <a:lnSpc>
                <a:spcPct val="120000"/>
              </a:lnSpc>
              <a:buNone/>
              <a:defRPr/>
            </a:pPr>
            <a:r>
              <a:rPr lang="en-US" sz="2400" dirty="0" err="1" smtClean="0"/>
              <a:t>Ende</a:t>
            </a:r>
            <a:r>
              <a:rPr lang="en-US" sz="2400" dirty="0" smtClean="0"/>
              <a:t> 1995; Hattie 2009; </a:t>
            </a:r>
            <a:r>
              <a:rPr lang="en-US" sz="2400" dirty="0"/>
              <a:t>Boud </a:t>
            </a:r>
            <a:r>
              <a:rPr lang="en-US" sz="2400" dirty="0" smtClean="0"/>
              <a:t>&amp; Molloy 2013; Johnson </a:t>
            </a:r>
            <a:r>
              <a:rPr lang="en-US" sz="2400" dirty="0"/>
              <a:t>&amp; Molloy </a:t>
            </a:r>
            <a:r>
              <a:rPr lang="en-US" sz="2400" dirty="0" smtClean="0"/>
              <a:t>2017</a:t>
            </a:r>
            <a:endParaRPr lang="en-US" sz="2400" dirty="0"/>
          </a:p>
          <a:p>
            <a:pPr marL="0" indent="0">
              <a:lnSpc>
                <a:spcPct val="120000"/>
              </a:lnSpc>
              <a:buNone/>
              <a:defRPr/>
            </a:pPr>
            <a:endParaRPr lang="en-US" sz="2400" dirty="0"/>
          </a:p>
          <a:p>
            <a:pPr>
              <a:lnSpc>
                <a:spcPct val="120000"/>
              </a:lnSpc>
            </a:pPr>
            <a:endParaRPr lang="en-AU" dirty="0"/>
          </a:p>
        </p:txBody>
      </p:sp>
    </p:spTree>
    <p:extLst>
      <p:ext uri="{BB962C8B-B14F-4D97-AF65-F5344CB8AC3E}">
        <p14:creationId xmlns:p14="http://schemas.microsoft.com/office/powerpoint/2010/main" val="15724243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033" y="185067"/>
            <a:ext cx="2966807" cy="1502682"/>
          </a:xfrm>
        </p:spPr>
        <p:txBody>
          <a:bodyPr>
            <a:normAutofit/>
          </a:bodyPr>
          <a:lstStyle/>
          <a:p>
            <a:r>
              <a:rPr lang="en-US" dirty="0" smtClean="0"/>
              <a:t>It can be an emotional business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865196" y="0"/>
            <a:ext cx="3768079" cy="4893607"/>
          </a:xfrm>
          <a:prstGeom prst="rect">
            <a:avLst/>
          </a:prstGeom>
        </p:spPr>
      </p:pic>
    </p:spTree>
    <p:extLst>
      <p:ext uri="{BB962C8B-B14F-4D97-AF65-F5344CB8AC3E}">
        <p14:creationId xmlns:p14="http://schemas.microsoft.com/office/powerpoint/2010/main" val="199328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546493" y="533063"/>
            <a:ext cx="6322823" cy="3798410"/>
          </a:xfrm>
        </p:spPr>
      </p:pic>
      <p:sp>
        <p:nvSpPr>
          <p:cNvPr id="6" name="Title 1"/>
          <p:cNvSpPr>
            <a:spLocks noGrp="1"/>
          </p:cNvSpPr>
          <p:nvPr>
            <p:ph type="title"/>
          </p:nvPr>
        </p:nvSpPr>
        <p:spPr>
          <a:xfrm>
            <a:off x="238033" y="185067"/>
            <a:ext cx="2966807" cy="1502682"/>
          </a:xfrm>
        </p:spPr>
        <p:txBody>
          <a:bodyPr>
            <a:normAutofit/>
          </a:bodyPr>
          <a:lstStyle/>
          <a:p>
            <a:r>
              <a:rPr lang="en-US" dirty="0" smtClean="0"/>
              <a:t>It can be an emotional business</a:t>
            </a:r>
            <a:endParaRPr lang="en-US" dirty="0"/>
          </a:p>
        </p:txBody>
      </p:sp>
    </p:spTree>
    <p:extLst>
      <p:ext uri="{BB962C8B-B14F-4D97-AF65-F5344CB8AC3E}">
        <p14:creationId xmlns:p14="http://schemas.microsoft.com/office/powerpoint/2010/main" val="5726603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9"/>
          <p:cNvSpPr>
            <a:spLocks noGrp="1"/>
          </p:cNvSpPr>
          <p:nvPr>
            <p:ph type="title" idx="4294967295"/>
          </p:nvPr>
        </p:nvSpPr>
        <p:spPr>
          <a:xfrm>
            <a:off x="26634" y="369126"/>
            <a:ext cx="9117366" cy="602776"/>
          </a:xfrm>
        </p:spPr>
        <p:txBody>
          <a:bodyPr>
            <a:normAutofit fontScale="90000"/>
          </a:bodyPr>
          <a:lstStyle/>
          <a:p>
            <a:r>
              <a:rPr lang="en-US" dirty="0" smtClean="0">
                <a:latin typeface="Calibri" charset="0"/>
              </a:rPr>
              <a:t/>
            </a:r>
            <a:br>
              <a:rPr lang="en-US" dirty="0" smtClean="0">
                <a:latin typeface="Calibri" charset="0"/>
              </a:rPr>
            </a:br>
            <a:r>
              <a:rPr lang="en-US" dirty="0" smtClean="0">
                <a:latin typeface="Calibri" charset="0"/>
              </a:rPr>
              <a:t>Feedback typically underpins the most powerful </a:t>
            </a:r>
            <a:r>
              <a:rPr lang="en-US" dirty="0">
                <a:latin typeface="Calibri" charset="0"/>
              </a:rPr>
              <a:t>influences on </a:t>
            </a:r>
            <a:r>
              <a:rPr lang="en-US" dirty="0" smtClean="0">
                <a:latin typeface="Calibri" charset="0"/>
              </a:rPr>
              <a:t>learning</a:t>
            </a:r>
            <a:br>
              <a:rPr lang="en-US" dirty="0" smtClean="0">
                <a:latin typeface="Calibri" charset="0"/>
              </a:rPr>
            </a:br>
            <a:r>
              <a:rPr lang="en-US" dirty="0">
                <a:latin typeface="Calibri" charset="0"/>
              </a:rPr>
              <a:t/>
            </a:r>
            <a:br>
              <a:rPr lang="en-US" dirty="0">
                <a:latin typeface="Calibri" charset="0"/>
              </a:rPr>
            </a:br>
            <a:endParaRPr lang="en-US" dirty="0">
              <a:latin typeface="Calibri" charset="0"/>
            </a:endParaRPr>
          </a:p>
        </p:txBody>
      </p:sp>
      <p:sp>
        <p:nvSpPr>
          <p:cNvPr id="48132" name="TextBox 14"/>
          <p:cNvSpPr txBox="1">
            <a:spLocks noChangeArrowheads="1"/>
          </p:cNvSpPr>
          <p:nvPr/>
        </p:nvSpPr>
        <p:spPr bwMode="auto">
          <a:xfrm>
            <a:off x="6417489" y="4409322"/>
            <a:ext cx="13988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20" dirty="0"/>
              <a:t>(Hattie, 2009) </a:t>
            </a: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23292" y="1019623"/>
            <a:ext cx="6093069" cy="3404109"/>
          </a:xfrm>
          <a:prstGeom prst="rect">
            <a:avLst/>
          </a:prstGeom>
        </p:spPr>
      </p:pic>
    </p:spTree>
    <p:extLst>
      <p:ext uri="{BB962C8B-B14F-4D97-AF65-F5344CB8AC3E}">
        <p14:creationId xmlns:p14="http://schemas.microsoft.com/office/powerpoint/2010/main" val="2401264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06374"/>
            <a:ext cx="8439150" cy="784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142043" y="206375"/>
            <a:ext cx="8229600" cy="857250"/>
          </a:xfrm>
          <a:prstGeom prst="rect">
            <a:avLst/>
          </a:prstGeom>
        </p:spPr>
        <p:txBody>
          <a:bodyPr/>
          <a:lstStyle/>
          <a:p>
            <a:r>
              <a:rPr lang="en-US" dirty="0" smtClean="0"/>
              <a:t>Our definition of effective feedback</a:t>
            </a:r>
            <a:endParaRPr lang="en-US" dirty="0"/>
          </a:p>
        </p:txBody>
      </p:sp>
      <p:sp>
        <p:nvSpPr>
          <p:cNvPr id="3" name="Content Placeholder 2"/>
          <p:cNvSpPr>
            <a:spLocks noGrp="1"/>
          </p:cNvSpPr>
          <p:nvPr>
            <p:ph idx="4294967295"/>
          </p:nvPr>
        </p:nvSpPr>
        <p:spPr>
          <a:xfrm>
            <a:off x="142043" y="1200150"/>
            <a:ext cx="8859914" cy="3362972"/>
          </a:xfrm>
          <a:prstGeom prst="rect">
            <a:avLst/>
          </a:prstGeom>
        </p:spPr>
        <p:txBody>
          <a:bodyPr>
            <a:noAutofit/>
          </a:bodyPr>
          <a:lstStyle/>
          <a:p>
            <a:pPr marL="0" indent="0">
              <a:buNone/>
            </a:pPr>
            <a:r>
              <a:rPr lang="en-US" sz="2800" dirty="0" smtClean="0"/>
              <a:t>“</a:t>
            </a:r>
            <a:r>
              <a:rPr lang="en-AU" sz="2800" dirty="0"/>
              <a:t>Feedback is a </a:t>
            </a:r>
            <a:r>
              <a:rPr lang="en-AU" sz="2800" b="1" dirty="0" smtClean="0"/>
              <a:t>process</a:t>
            </a:r>
          </a:p>
          <a:p>
            <a:pPr marL="0" indent="0">
              <a:buNone/>
            </a:pPr>
            <a:r>
              <a:rPr lang="en-AU" sz="2800" dirty="0" smtClean="0"/>
              <a:t>in </a:t>
            </a:r>
            <a:r>
              <a:rPr lang="en-AU" sz="2800" dirty="0"/>
              <a:t>which </a:t>
            </a:r>
            <a:r>
              <a:rPr lang="en-AU" sz="2800" b="1" dirty="0"/>
              <a:t>learners</a:t>
            </a:r>
            <a:r>
              <a:rPr lang="en-AU" sz="2800" dirty="0"/>
              <a:t> </a:t>
            </a:r>
            <a:r>
              <a:rPr lang="en-AU" sz="2800" b="1" dirty="0"/>
              <a:t>make sense of </a:t>
            </a:r>
            <a:r>
              <a:rPr lang="en-AU" sz="2800" b="1" dirty="0" smtClean="0"/>
              <a:t>information</a:t>
            </a:r>
          </a:p>
          <a:p>
            <a:pPr marL="0" indent="0">
              <a:buNone/>
            </a:pPr>
            <a:r>
              <a:rPr lang="en-AU" sz="2800" dirty="0" smtClean="0"/>
              <a:t>about </a:t>
            </a:r>
            <a:r>
              <a:rPr lang="en-AU" sz="2800" dirty="0"/>
              <a:t>their </a:t>
            </a:r>
            <a:r>
              <a:rPr lang="en-AU" sz="2800" b="1" dirty="0"/>
              <a:t>performance</a:t>
            </a:r>
            <a:r>
              <a:rPr lang="en-AU" sz="2800" dirty="0"/>
              <a:t> </a:t>
            </a:r>
            <a:endParaRPr lang="en-AU" sz="2800" dirty="0" smtClean="0"/>
          </a:p>
          <a:p>
            <a:pPr marL="0" indent="0">
              <a:buNone/>
            </a:pPr>
            <a:r>
              <a:rPr lang="en-AU" sz="2800" dirty="0" smtClean="0"/>
              <a:t>and </a:t>
            </a:r>
            <a:r>
              <a:rPr lang="en-AU" sz="2800" b="1" dirty="0"/>
              <a:t>use</a:t>
            </a:r>
            <a:r>
              <a:rPr lang="en-AU" sz="2800" dirty="0"/>
              <a:t> it </a:t>
            </a:r>
            <a:endParaRPr lang="en-AU" sz="2800" dirty="0" smtClean="0"/>
          </a:p>
          <a:p>
            <a:pPr marL="0" indent="0">
              <a:buNone/>
            </a:pPr>
            <a:r>
              <a:rPr lang="en-AU" sz="2800" dirty="0" smtClean="0"/>
              <a:t>to </a:t>
            </a:r>
            <a:r>
              <a:rPr lang="en-AU" sz="2800" b="1" dirty="0"/>
              <a:t>enhance</a:t>
            </a:r>
            <a:r>
              <a:rPr lang="en-AU" sz="2800" dirty="0"/>
              <a:t> the quality of their </a:t>
            </a:r>
            <a:r>
              <a:rPr lang="en-AU" sz="2800" b="1" dirty="0"/>
              <a:t>work</a:t>
            </a:r>
            <a:r>
              <a:rPr lang="en-AU" sz="2800" dirty="0"/>
              <a:t> or </a:t>
            </a:r>
            <a:r>
              <a:rPr lang="en-AU" sz="2800" b="1" dirty="0"/>
              <a:t>learning strategies</a:t>
            </a:r>
            <a:r>
              <a:rPr lang="en-AU" sz="2800" dirty="0" smtClean="0"/>
              <a:t>.” </a:t>
            </a:r>
          </a:p>
          <a:p>
            <a:pPr marL="0" indent="0">
              <a:buNone/>
            </a:pPr>
            <a:r>
              <a:rPr lang="en-AU" sz="2400" dirty="0" smtClean="0"/>
              <a:t>							</a:t>
            </a:r>
          </a:p>
          <a:p>
            <a:pPr marL="0" indent="0" algn="r">
              <a:buNone/>
            </a:pPr>
            <a:r>
              <a:rPr lang="en-AU" sz="2400" dirty="0" smtClean="0"/>
              <a:t>feedbackforlearning.org</a:t>
            </a:r>
            <a:endParaRPr lang="en-US" sz="2400" dirty="0"/>
          </a:p>
        </p:txBody>
      </p:sp>
    </p:spTree>
    <p:extLst>
      <p:ext uri="{BB962C8B-B14F-4D97-AF65-F5344CB8AC3E}">
        <p14:creationId xmlns:p14="http://schemas.microsoft.com/office/powerpoint/2010/main" val="80586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381000" y="218440"/>
            <a:ext cx="8229600" cy="857250"/>
          </a:xfrm>
        </p:spPr>
        <p:txBody>
          <a:bodyPr/>
          <a:lstStyle/>
          <a:p>
            <a:r>
              <a:rPr lang="en-US" dirty="0" smtClean="0"/>
              <a:t>This is not feedback</a:t>
            </a:r>
            <a:endParaRPr lang="en-US" dirty="0"/>
          </a:p>
        </p:txBody>
      </p:sp>
      <p:sp>
        <p:nvSpPr>
          <p:cNvPr id="8" name="Content Placeholder 7"/>
          <p:cNvSpPr>
            <a:spLocks noGrp="1"/>
          </p:cNvSpPr>
          <p:nvPr>
            <p:ph sz="half" idx="4294967295"/>
          </p:nvPr>
        </p:nvSpPr>
        <p:spPr>
          <a:xfrm>
            <a:off x="457200" y="1211305"/>
            <a:ext cx="4038600" cy="2755900"/>
          </a:xfrm>
        </p:spPr>
        <p:txBody>
          <a:bodyPr anchor="ctr"/>
          <a:lstStyle/>
          <a:p>
            <a:pPr marL="0" indent="0">
              <a:buNone/>
            </a:pPr>
            <a:r>
              <a:rPr lang="en-US" dirty="0" smtClean="0"/>
              <a:t>“I left feedback on their final essays, which they never collected”</a:t>
            </a:r>
            <a:endParaRPr lang="en-US" dirty="0"/>
          </a:p>
        </p:txBody>
      </p:sp>
      <p:pic>
        <p:nvPicPr>
          <p:cNvPr id="10" name="Content Placeholder 9"/>
          <p:cNvPicPr>
            <a:picLocks noGrp="1" noChangeAspect="1"/>
          </p:cNvPicPr>
          <p:nvPr>
            <p:ph sz="half" idx="4294967295"/>
          </p:nvPr>
        </p:nvPicPr>
        <p:blipFill>
          <a:blip r:embed="rId3" cstate="screen">
            <a:extLst>
              <a:ext uri="{28A0092B-C50C-407E-A947-70E740481C1C}">
                <a14:useLocalDpi xmlns:a14="http://schemas.microsoft.com/office/drawing/2010/main"/>
              </a:ext>
            </a:extLst>
          </a:blip>
          <a:stretch>
            <a:fillRect/>
          </a:stretch>
        </p:blipFill>
        <p:spPr>
          <a:xfrm>
            <a:off x="4844076" y="1308347"/>
            <a:ext cx="3842724" cy="2561816"/>
          </a:xfrm>
        </p:spPr>
      </p:pic>
    </p:spTree>
    <p:extLst>
      <p:ext uri="{BB962C8B-B14F-4D97-AF65-F5344CB8AC3E}">
        <p14:creationId xmlns:p14="http://schemas.microsoft.com/office/powerpoint/2010/main" val="2121344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47975" y="628650"/>
            <a:ext cx="3448050" cy="3448050"/>
          </a:xfrm>
          <a:prstGeom prst="rect">
            <a:avLst/>
          </a:prstGeom>
        </p:spPr>
      </p:pic>
    </p:spTree>
    <p:extLst>
      <p:ext uri="{BB962C8B-B14F-4D97-AF65-F5344CB8AC3E}">
        <p14:creationId xmlns:p14="http://schemas.microsoft.com/office/powerpoint/2010/main" val="4736840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26224" y="842733"/>
            <a:ext cx="4091552" cy="3055078"/>
          </a:xfrm>
          <a:prstGeom prst="rect">
            <a:avLst/>
          </a:prstGeom>
        </p:spPr>
      </p:pic>
    </p:spTree>
    <p:extLst>
      <p:ext uri="{BB962C8B-B14F-4D97-AF65-F5344CB8AC3E}">
        <p14:creationId xmlns:p14="http://schemas.microsoft.com/office/powerpoint/2010/main" val="4857136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2954" y="0"/>
            <a:ext cx="7506646" cy="4654120"/>
          </a:xfrm>
          <a:prstGeom prst="rect">
            <a:avLst/>
          </a:prstGeom>
        </p:spPr>
      </p:pic>
      <p:sp>
        <p:nvSpPr>
          <p:cNvPr id="5" name="Title 6"/>
          <p:cNvSpPr txBox="1">
            <a:spLocks/>
          </p:cNvSpPr>
          <p:nvPr/>
        </p:nvSpPr>
        <p:spPr>
          <a:xfrm>
            <a:off x="71022" y="102031"/>
            <a:ext cx="6516210" cy="857250"/>
          </a:xfrm>
          <a:prstGeom prst="rect">
            <a:avLst/>
          </a:prstGeom>
        </p:spPr>
        <p:txBody>
          <a:bodyPr vert="horz" lIns="91440" tIns="45720" rIns="91440" bIns="45720" rtlCol="0" anchor="ctr">
            <a:normAutofit/>
          </a:bodyPr>
          <a:lstStyle>
            <a:lvl1pPr algn="ctr" defTabSz="411480" rtl="0" eaLnBrk="1" latinLnBrk="0" hangingPunct="1">
              <a:spcBef>
                <a:spcPct val="0"/>
              </a:spcBef>
              <a:buNone/>
              <a:defRPr sz="3960" kern="1200">
                <a:solidFill>
                  <a:schemeClr val="tx1"/>
                </a:solidFill>
                <a:latin typeface="+mj-lt"/>
                <a:ea typeface="+mj-ea"/>
                <a:cs typeface="+mj-cs"/>
              </a:defRPr>
            </a:lvl1pPr>
          </a:lstStyle>
          <a:p>
            <a:pPr fontAlgn="auto">
              <a:spcAft>
                <a:spcPts val="0"/>
              </a:spcAft>
            </a:pPr>
            <a:r>
              <a:rPr lang="en-US" b="1" i="1" dirty="0" smtClean="0"/>
              <a:t>This</a:t>
            </a:r>
            <a:r>
              <a:rPr lang="en-US" b="1" dirty="0" smtClean="0"/>
              <a:t> is feedback</a:t>
            </a:r>
            <a:endParaRPr lang="en-US" b="1" dirty="0"/>
          </a:p>
        </p:txBody>
      </p:sp>
    </p:spTree>
    <p:extLst>
      <p:ext uri="{BB962C8B-B14F-4D97-AF65-F5344CB8AC3E}">
        <p14:creationId xmlns:p14="http://schemas.microsoft.com/office/powerpoint/2010/main" val="5939536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06374"/>
            <a:ext cx="8439150" cy="784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142043" y="206375"/>
            <a:ext cx="8229600" cy="85725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n-US" dirty="0" smtClean="0"/>
              <a:t>Our definition of effective feedback</a:t>
            </a:r>
            <a:endParaRPr lang="en-US" dirty="0"/>
          </a:p>
        </p:txBody>
      </p:sp>
      <p:sp>
        <p:nvSpPr>
          <p:cNvPr id="5" name="Content Placeholder 2"/>
          <p:cNvSpPr txBox="1">
            <a:spLocks/>
          </p:cNvSpPr>
          <p:nvPr/>
        </p:nvSpPr>
        <p:spPr>
          <a:xfrm>
            <a:off x="142043" y="1200150"/>
            <a:ext cx="8859914" cy="3362972"/>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fontAlgn="auto">
              <a:spcAft>
                <a:spcPts val="0"/>
              </a:spcAft>
              <a:buFont typeface="Arial"/>
              <a:buNone/>
            </a:pPr>
            <a:r>
              <a:rPr lang="en-US" sz="2800" dirty="0" smtClean="0"/>
              <a:t>“</a:t>
            </a:r>
            <a:r>
              <a:rPr lang="en-AU" sz="2800" dirty="0" smtClean="0"/>
              <a:t>Feedback is a </a:t>
            </a:r>
            <a:r>
              <a:rPr lang="en-AU" sz="2800" b="1" dirty="0" smtClean="0"/>
              <a:t>process</a:t>
            </a:r>
          </a:p>
          <a:p>
            <a:pPr marL="0" indent="0" fontAlgn="auto">
              <a:spcAft>
                <a:spcPts val="0"/>
              </a:spcAft>
              <a:buFont typeface="Arial"/>
              <a:buNone/>
            </a:pPr>
            <a:r>
              <a:rPr lang="en-AU" sz="2800" dirty="0" smtClean="0"/>
              <a:t>in which </a:t>
            </a:r>
            <a:r>
              <a:rPr lang="en-AU" sz="2800" b="1" dirty="0" smtClean="0"/>
              <a:t>learners</a:t>
            </a:r>
            <a:r>
              <a:rPr lang="en-AU" sz="2800" dirty="0" smtClean="0"/>
              <a:t> </a:t>
            </a:r>
            <a:r>
              <a:rPr lang="en-AU" sz="2800" b="1" dirty="0" smtClean="0"/>
              <a:t>make sense of information</a:t>
            </a:r>
          </a:p>
          <a:p>
            <a:pPr marL="0" indent="0" fontAlgn="auto">
              <a:spcAft>
                <a:spcPts val="0"/>
              </a:spcAft>
              <a:buFont typeface="Arial"/>
              <a:buNone/>
            </a:pPr>
            <a:r>
              <a:rPr lang="en-AU" sz="2800" dirty="0" smtClean="0"/>
              <a:t>about their </a:t>
            </a:r>
            <a:r>
              <a:rPr lang="en-AU" sz="2800" b="1" dirty="0" smtClean="0"/>
              <a:t>performance</a:t>
            </a:r>
            <a:r>
              <a:rPr lang="en-AU" sz="2800" dirty="0" smtClean="0"/>
              <a:t> </a:t>
            </a:r>
          </a:p>
          <a:p>
            <a:pPr marL="0" indent="0" fontAlgn="auto">
              <a:spcAft>
                <a:spcPts val="0"/>
              </a:spcAft>
              <a:buFont typeface="Arial"/>
              <a:buNone/>
            </a:pPr>
            <a:r>
              <a:rPr lang="en-AU" sz="2800" dirty="0" smtClean="0"/>
              <a:t>and </a:t>
            </a:r>
            <a:r>
              <a:rPr lang="en-AU" sz="2800" b="1" dirty="0" smtClean="0"/>
              <a:t>use</a:t>
            </a:r>
            <a:r>
              <a:rPr lang="en-AU" sz="2800" dirty="0" smtClean="0"/>
              <a:t> it </a:t>
            </a:r>
          </a:p>
          <a:p>
            <a:pPr marL="0" indent="0" fontAlgn="auto">
              <a:spcAft>
                <a:spcPts val="0"/>
              </a:spcAft>
              <a:buFont typeface="Arial"/>
              <a:buNone/>
            </a:pPr>
            <a:r>
              <a:rPr lang="en-AU" sz="2800" dirty="0" smtClean="0"/>
              <a:t>to </a:t>
            </a:r>
            <a:r>
              <a:rPr lang="en-AU" sz="2800" b="1" dirty="0" smtClean="0"/>
              <a:t>enhance</a:t>
            </a:r>
            <a:r>
              <a:rPr lang="en-AU" sz="2800" dirty="0" smtClean="0"/>
              <a:t> the quality of their </a:t>
            </a:r>
            <a:r>
              <a:rPr lang="en-AU" sz="2800" b="1" dirty="0" smtClean="0"/>
              <a:t>work</a:t>
            </a:r>
            <a:r>
              <a:rPr lang="en-AU" sz="2800" dirty="0" smtClean="0"/>
              <a:t> or </a:t>
            </a:r>
            <a:r>
              <a:rPr lang="en-AU" sz="2800" b="1" dirty="0" smtClean="0"/>
              <a:t>learning strategies</a:t>
            </a:r>
            <a:r>
              <a:rPr lang="en-AU" sz="2800" dirty="0" smtClean="0"/>
              <a:t>.” </a:t>
            </a:r>
          </a:p>
          <a:p>
            <a:pPr marL="0" indent="0" fontAlgn="auto">
              <a:spcAft>
                <a:spcPts val="0"/>
              </a:spcAft>
              <a:buFont typeface="Arial"/>
              <a:buNone/>
            </a:pPr>
            <a:r>
              <a:rPr lang="en-AU" sz="2400" dirty="0" smtClean="0"/>
              <a:t>							</a:t>
            </a:r>
          </a:p>
          <a:p>
            <a:pPr marL="0" indent="0" algn="r" fontAlgn="auto">
              <a:spcAft>
                <a:spcPts val="0"/>
              </a:spcAft>
              <a:buFont typeface="Arial"/>
              <a:buNone/>
            </a:pPr>
            <a:r>
              <a:rPr lang="en-AU" sz="2400" dirty="0" err="1" smtClean="0"/>
              <a:t>feedbackforlearning.org</a:t>
            </a:r>
            <a:endParaRPr lang="en-US" sz="2400" dirty="0"/>
          </a:p>
        </p:txBody>
      </p:sp>
    </p:spTree>
    <p:extLst>
      <p:ext uri="{BB962C8B-B14F-4D97-AF65-F5344CB8AC3E}">
        <p14:creationId xmlns:p14="http://schemas.microsoft.com/office/powerpoint/2010/main" val="17676154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19702632"/>
              </p:ext>
            </p:extLst>
          </p:nvPr>
        </p:nvGraphicFramePr>
        <p:xfrm>
          <a:off x="2762250" y="301625"/>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0" y="206374"/>
            <a:ext cx="3810000" cy="784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142043" y="206375"/>
            <a:ext cx="8229600" cy="85725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n-US" dirty="0" smtClean="0"/>
              <a:t>Design challenges</a:t>
            </a:r>
            <a:endParaRPr lang="en-US" dirty="0"/>
          </a:p>
        </p:txBody>
      </p:sp>
      <p:sp>
        <p:nvSpPr>
          <p:cNvPr id="5" name="Rectangle 4"/>
          <p:cNvSpPr/>
          <p:nvPr/>
        </p:nvSpPr>
        <p:spPr>
          <a:xfrm>
            <a:off x="3946877" y="4242514"/>
            <a:ext cx="4228479" cy="246221"/>
          </a:xfrm>
          <a:prstGeom prst="rect">
            <a:avLst/>
          </a:prstGeom>
        </p:spPr>
        <p:txBody>
          <a:bodyPr wrap="square">
            <a:spAutoFit/>
          </a:bodyPr>
          <a:lstStyle/>
          <a:p>
            <a:r>
              <a:rPr lang="en-US" sz="1000" dirty="0" smtClean="0">
                <a:hlinkClick r:id="rId8"/>
              </a:rPr>
              <a:t>http://feedbackforlearning.org/framework-of-effective-feedback/definition</a:t>
            </a:r>
            <a:r>
              <a:rPr lang="en-US" sz="1000" dirty="0" smtClean="0"/>
              <a:t> </a:t>
            </a:r>
          </a:p>
        </p:txBody>
      </p:sp>
    </p:spTree>
    <p:extLst>
      <p:ext uri="{BB962C8B-B14F-4D97-AF65-F5344CB8AC3E}">
        <p14:creationId xmlns:p14="http://schemas.microsoft.com/office/powerpoint/2010/main" val="3202342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687" y="371496"/>
            <a:ext cx="7886700" cy="994172"/>
          </a:xfrm>
        </p:spPr>
        <p:txBody>
          <a:bodyPr>
            <a:normAutofit/>
          </a:bodyPr>
          <a:lstStyle/>
          <a:p>
            <a:r>
              <a:rPr lang="en-US" dirty="0" smtClean="0"/>
              <a:t>A key challenge: process</a:t>
            </a:r>
            <a:r>
              <a:rPr lang="en-US" dirty="0"/>
              <a:t/>
            </a:r>
            <a:br>
              <a:rPr lang="en-US" dirty="0"/>
            </a:br>
            <a:r>
              <a:rPr lang="en-US" sz="2000" dirty="0" smtClean="0"/>
              <a:t>(Comments are not enough)</a:t>
            </a:r>
            <a:endParaRPr lang="en-US" sz="2800" b="1" dirty="0"/>
          </a:p>
        </p:txBody>
      </p:sp>
      <p:sp>
        <p:nvSpPr>
          <p:cNvPr id="3" name="Content Placeholder 2"/>
          <p:cNvSpPr>
            <a:spLocks noGrp="1"/>
          </p:cNvSpPr>
          <p:nvPr>
            <p:ph idx="1"/>
          </p:nvPr>
        </p:nvSpPr>
        <p:spPr>
          <a:xfrm>
            <a:off x="335687" y="1602098"/>
            <a:ext cx="8174132" cy="2561531"/>
          </a:xfrm>
        </p:spPr>
        <p:txBody>
          <a:bodyPr>
            <a:normAutofit lnSpcReduction="10000"/>
          </a:bodyPr>
          <a:lstStyle/>
          <a:p>
            <a:r>
              <a:rPr lang="en-US" dirty="0"/>
              <a:t>Quality of comments matter, but they aren’t the only important piece</a:t>
            </a:r>
          </a:p>
          <a:p>
            <a:r>
              <a:rPr lang="en-US" dirty="0" smtClean="0"/>
              <a:t>Think </a:t>
            </a:r>
            <a:r>
              <a:rPr lang="en-US" dirty="0"/>
              <a:t>of feedback as a </a:t>
            </a:r>
            <a:r>
              <a:rPr lang="en-US" dirty="0" smtClean="0"/>
              <a:t>degustation</a:t>
            </a:r>
          </a:p>
          <a:p>
            <a:endParaRPr lang="en-US" dirty="0" smtClean="0"/>
          </a:p>
          <a:p>
            <a:pPr lvl="1"/>
            <a:r>
              <a:rPr lang="en-US" dirty="0" smtClean="0"/>
              <a:t>Ingredients</a:t>
            </a:r>
          </a:p>
          <a:p>
            <a:pPr lvl="1"/>
            <a:r>
              <a:rPr lang="en-US" dirty="0" smtClean="0"/>
              <a:t>Appetite</a:t>
            </a:r>
            <a:endParaRPr lang="en-US" dirty="0"/>
          </a:p>
          <a:p>
            <a:pPr lvl="1"/>
            <a:r>
              <a:rPr lang="en-US" dirty="0" smtClean="0"/>
              <a:t>Sequencing of courses</a:t>
            </a:r>
          </a:p>
          <a:p>
            <a:pPr lvl="1"/>
            <a:r>
              <a:rPr lang="en-AU" dirty="0" smtClean="0"/>
              <a:t>Nutrition</a:t>
            </a:r>
            <a:endParaRPr lang="en-US" dirty="0"/>
          </a:p>
          <a:p>
            <a:pPr lvl="1"/>
            <a:r>
              <a:rPr lang="en-US" dirty="0" smtClean="0"/>
              <a:t>Allergies</a:t>
            </a:r>
            <a:endParaRPr lang="en-US" dirty="0"/>
          </a:p>
          <a:p>
            <a:endParaRPr lang="en-US" dirty="0"/>
          </a:p>
        </p:txBody>
      </p:sp>
    </p:spTree>
    <p:extLst>
      <p:ext uri="{BB962C8B-B14F-4D97-AF65-F5344CB8AC3E}">
        <p14:creationId xmlns:p14="http://schemas.microsoft.com/office/powerpoint/2010/main" val="18549104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287" y="285792"/>
            <a:ext cx="7886700" cy="567223"/>
          </a:xfrm>
        </p:spPr>
        <p:txBody>
          <a:bodyPr>
            <a:normAutofit fontScale="90000"/>
          </a:bodyPr>
          <a:lstStyle/>
          <a:p>
            <a:r>
              <a:rPr lang="en-US" dirty="0" smtClean="0"/>
              <a:t>Process:</a:t>
            </a:r>
            <a:br>
              <a:rPr lang="en-US" dirty="0" smtClean="0"/>
            </a:br>
            <a:r>
              <a:rPr lang="en-US" dirty="0" smtClean="0"/>
              <a:t>It needs to have an effect for learners to engage</a:t>
            </a:r>
            <a:endParaRPr lang="en-US" b="1" dirty="0"/>
          </a:p>
        </p:txBody>
      </p:sp>
      <p:pic>
        <p:nvPicPr>
          <p:cNvPr id="1026" name="Picture 2" descr="http://newmediaresearch.educ.monash.edu.au/feedback/wp-content/uploads/Purpose-of-feedback_resized-1000-600x373.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71295" y="995937"/>
            <a:ext cx="5801410" cy="3606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2121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216" y="375049"/>
            <a:ext cx="7886700" cy="859383"/>
          </a:xfrm>
        </p:spPr>
        <p:txBody>
          <a:bodyPr/>
          <a:lstStyle/>
          <a:p>
            <a:r>
              <a:rPr lang="en-US" dirty="0" smtClean="0"/>
              <a:t>Evolution of feedback designs: Mark 0</a:t>
            </a:r>
            <a:endParaRPr lang="en-US" dirty="0"/>
          </a:p>
        </p:txBody>
      </p:sp>
      <p:sp>
        <p:nvSpPr>
          <p:cNvPr id="3" name="Content Placeholder 2"/>
          <p:cNvSpPr>
            <a:spLocks noGrp="1"/>
          </p:cNvSpPr>
          <p:nvPr>
            <p:ph idx="1"/>
          </p:nvPr>
        </p:nvSpPr>
        <p:spPr>
          <a:xfrm>
            <a:off x="548748" y="1866372"/>
            <a:ext cx="7886700" cy="1995418"/>
          </a:xfrm>
        </p:spPr>
        <p:txBody>
          <a:bodyPr>
            <a:normAutofit/>
          </a:bodyPr>
          <a:lstStyle/>
          <a:p>
            <a:r>
              <a:rPr lang="en-US" dirty="0" smtClean="0"/>
              <a:t>Hopefully useful information</a:t>
            </a:r>
          </a:p>
          <a:p>
            <a:r>
              <a:rPr lang="en-US" dirty="0" smtClean="0"/>
              <a:t>Given/done to receivers</a:t>
            </a:r>
          </a:p>
          <a:p>
            <a:pPr lvl="1"/>
            <a:r>
              <a:rPr lang="en-US" dirty="0" smtClean="0"/>
              <a:t>“The professor gave feedback to the student”</a:t>
            </a:r>
          </a:p>
          <a:p>
            <a:r>
              <a:rPr lang="en-US" dirty="0" smtClean="0"/>
              <a:t>Provided on completion of work</a:t>
            </a:r>
          </a:p>
          <a:p>
            <a:pPr marL="0" indent="0" algn="r">
              <a:buNone/>
            </a:pPr>
            <a:r>
              <a:rPr lang="en-US" sz="1400" dirty="0" smtClean="0"/>
              <a:t>Boud &amp; Molloy 2013</a:t>
            </a:r>
            <a:endParaRPr lang="en-US" sz="1400" dirty="0"/>
          </a:p>
        </p:txBody>
      </p:sp>
    </p:spTree>
    <p:extLst>
      <p:ext uri="{BB962C8B-B14F-4D97-AF65-F5344CB8AC3E}">
        <p14:creationId xmlns:p14="http://schemas.microsoft.com/office/powerpoint/2010/main" val="19379583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43832" y="1805238"/>
            <a:ext cx="6969488" cy="2756389"/>
          </a:xfrm>
        </p:spPr>
        <p:txBody>
          <a:bodyPr/>
          <a:lstStyle/>
          <a:p>
            <a:r>
              <a:rPr lang="en-US" dirty="0" smtClean="0"/>
              <a:t>More than hopefully useful information - looking for effect</a:t>
            </a:r>
          </a:p>
          <a:p>
            <a:r>
              <a:rPr lang="en-US" dirty="0" smtClean="0"/>
              <a:t>Given/done to receivers</a:t>
            </a:r>
          </a:p>
          <a:p>
            <a:r>
              <a:rPr lang="en-US" dirty="0" smtClean="0"/>
              <a:t>Sequenced to require improvement</a:t>
            </a:r>
          </a:p>
          <a:p>
            <a:r>
              <a:rPr lang="en-US" dirty="0" smtClean="0"/>
              <a:t>Given in time to allow for improved work</a:t>
            </a:r>
          </a:p>
        </p:txBody>
      </p:sp>
      <p:sp>
        <p:nvSpPr>
          <p:cNvPr id="4" name="Title 1"/>
          <p:cNvSpPr txBox="1">
            <a:spLocks/>
          </p:cNvSpPr>
          <p:nvPr/>
        </p:nvSpPr>
        <p:spPr>
          <a:xfrm>
            <a:off x="442216" y="375049"/>
            <a:ext cx="7886700" cy="85938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n-US" dirty="0" smtClean="0"/>
              <a:t>Evolution of feedback designs: Mark 1</a:t>
            </a:r>
            <a:endParaRPr lang="en-US" dirty="0"/>
          </a:p>
        </p:txBody>
      </p:sp>
    </p:spTree>
    <p:extLst>
      <p:ext uri="{BB962C8B-B14F-4D97-AF65-F5344CB8AC3E}">
        <p14:creationId xmlns:p14="http://schemas.microsoft.com/office/powerpoint/2010/main" val="3810101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213" y="300478"/>
            <a:ext cx="7886700" cy="994172"/>
          </a:xfrm>
        </p:spPr>
        <p:txBody>
          <a:bodyPr/>
          <a:lstStyle/>
          <a:p>
            <a:r>
              <a:rPr lang="en-US" dirty="0" smtClean="0"/>
              <a:t>Feedback Mark 1: looking for effect </a:t>
            </a:r>
            <a:endParaRPr lang="en-US" dirty="0"/>
          </a:p>
        </p:txBody>
      </p:sp>
      <p:pic>
        <p:nvPicPr>
          <p:cNvPr id="4" name="Content Placeholder 3"/>
          <p:cNvPicPr>
            <a:picLocks noGrp="1" noChangeAspect="1"/>
          </p:cNvPicPr>
          <p:nvPr>
            <p:ph idx="1"/>
          </p:nvPr>
        </p:nvPicPr>
        <p:blipFill>
          <a:blip r:embed="rId3"/>
          <a:stretch>
            <a:fillRect/>
          </a:stretch>
        </p:blipFill>
        <p:spPr>
          <a:xfrm>
            <a:off x="628650" y="2018100"/>
            <a:ext cx="7886700" cy="1447977"/>
          </a:xfrm>
          <a:prstGeom prst="rect">
            <a:avLst/>
          </a:prstGeom>
        </p:spPr>
      </p:pic>
    </p:spTree>
    <p:extLst>
      <p:ext uri="{BB962C8B-B14F-4D97-AF65-F5344CB8AC3E}">
        <p14:creationId xmlns:p14="http://schemas.microsoft.com/office/powerpoint/2010/main" val="6438972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430" y="214134"/>
            <a:ext cx="7886700" cy="994172"/>
          </a:xfrm>
        </p:spPr>
        <p:txBody>
          <a:bodyPr/>
          <a:lstStyle/>
          <a:p>
            <a:pPr eaLnBrk="1" hangingPunct="1">
              <a:defRPr/>
            </a:pPr>
            <a:r>
              <a:rPr lang="en-US" dirty="0" smtClean="0"/>
              <a:t>Feedback Mark 1: iterative task design</a:t>
            </a:r>
          </a:p>
        </p:txBody>
      </p:sp>
      <p:graphicFrame>
        <p:nvGraphicFramePr>
          <p:cNvPr id="14" name="Content Placeholder 3"/>
          <p:cNvGraphicFramePr>
            <a:graphicFrameLocks noGrp="1"/>
          </p:cNvGraphicFramePr>
          <p:nvPr>
            <p:ph idx="1"/>
            <p:extLst>
              <p:ext uri="{D42A27DB-BD31-4B8C-83A1-F6EECF244321}">
                <p14:modId xmlns:p14="http://schemas.microsoft.com/office/powerpoint/2010/main" val="4038532224"/>
              </p:ext>
            </p:extLst>
          </p:nvPr>
        </p:nvGraphicFramePr>
        <p:xfrm>
          <a:off x="1485900" y="848916"/>
          <a:ext cx="6172200" cy="3394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25602" name="Straight Arrow Connector 3"/>
          <p:cNvCxnSpPr>
            <a:cxnSpLocks noChangeShapeType="1"/>
          </p:cNvCxnSpPr>
          <p:nvPr/>
        </p:nvCxnSpPr>
        <p:spPr bwMode="auto">
          <a:xfrm>
            <a:off x="2459832" y="4156471"/>
            <a:ext cx="4456510" cy="0"/>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5603" name="Straight Arrow Connector 4"/>
          <p:cNvCxnSpPr>
            <a:cxnSpLocks noChangeShapeType="1"/>
          </p:cNvCxnSpPr>
          <p:nvPr/>
        </p:nvCxnSpPr>
        <p:spPr bwMode="auto">
          <a:xfrm flipH="1" flipV="1">
            <a:off x="2459831" y="1134666"/>
            <a:ext cx="0" cy="3021806"/>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5604" name="TextBox 17"/>
          <p:cNvSpPr txBox="1">
            <a:spLocks noChangeArrowheads="1"/>
          </p:cNvSpPr>
          <p:nvPr/>
        </p:nvSpPr>
        <p:spPr bwMode="auto">
          <a:xfrm>
            <a:off x="1183571" y="1859756"/>
            <a:ext cx="12618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800" dirty="0"/>
              <a:t>Degree of </a:t>
            </a:r>
            <a:br>
              <a:rPr lang="en-US" altLang="en-US" sz="1800" dirty="0"/>
            </a:br>
            <a:r>
              <a:rPr lang="en-US" altLang="en-US" sz="1800" dirty="0"/>
              <a:t>task </a:t>
            </a:r>
          </a:p>
          <a:p>
            <a:pPr algn="ctr">
              <a:spcBef>
                <a:spcPct val="0"/>
              </a:spcBef>
              <a:buFontTx/>
              <a:buNone/>
            </a:pPr>
            <a:r>
              <a:rPr lang="en-US" altLang="en-US" sz="1800" dirty="0"/>
              <a:t>challenge</a:t>
            </a:r>
          </a:p>
        </p:txBody>
      </p:sp>
      <p:sp>
        <p:nvSpPr>
          <p:cNvPr id="25605" name="TextBox 19"/>
          <p:cNvSpPr txBox="1">
            <a:spLocks noChangeArrowheads="1"/>
          </p:cNvSpPr>
          <p:nvPr/>
        </p:nvSpPr>
        <p:spPr bwMode="auto">
          <a:xfrm>
            <a:off x="4267932" y="4177903"/>
            <a:ext cx="6890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800" dirty="0" smtClean="0"/>
              <a:t>Time</a:t>
            </a:r>
            <a:endParaRPr lang="en-US" altLang="en-US" sz="1800" dirty="0"/>
          </a:p>
        </p:txBody>
      </p:sp>
      <p:grpSp>
        <p:nvGrpSpPr>
          <p:cNvPr id="5" name="Group 4"/>
          <p:cNvGrpSpPr/>
          <p:nvPr/>
        </p:nvGrpSpPr>
        <p:grpSpPr>
          <a:xfrm>
            <a:off x="4302919" y="1400175"/>
            <a:ext cx="1064419" cy="627459"/>
            <a:chOff x="4302919" y="1465660"/>
            <a:chExt cx="1064419" cy="627459"/>
          </a:xfrm>
        </p:grpSpPr>
        <p:sp>
          <p:nvSpPr>
            <p:cNvPr id="9" name="Oval Callout 8"/>
            <p:cNvSpPr>
              <a:spLocks noChangeArrowheads="1"/>
            </p:cNvSpPr>
            <p:nvPr/>
          </p:nvSpPr>
          <p:spPr bwMode="auto">
            <a:xfrm>
              <a:off x="4302919" y="1465660"/>
              <a:ext cx="1064419" cy="627459"/>
            </a:xfrm>
            <a:prstGeom prst="wedgeEllipseCallout">
              <a:avLst>
                <a:gd name="adj1" fmla="val 90745"/>
                <a:gd name="adj2" fmla="val 135713"/>
              </a:avLst>
            </a:prstGeom>
            <a:noFill/>
            <a:ln w="9525">
              <a:solidFill>
                <a:srgbClr val="72A26D"/>
              </a:solidFill>
              <a:miter lim="800000"/>
              <a:headEnd/>
              <a:tailEnd/>
            </a:ln>
            <a:effectLst>
              <a:outerShdw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mn-lt"/>
                <a:ea typeface="+mn-ea"/>
              </a:endParaRPr>
            </a:p>
          </p:txBody>
        </p:sp>
        <p:sp>
          <p:nvSpPr>
            <p:cNvPr id="25613" name="TextBox 4"/>
            <p:cNvSpPr txBox="1">
              <a:spLocks noChangeArrowheads="1"/>
            </p:cNvSpPr>
            <p:nvPr/>
          </p:nvSpPr>
          <p:spPr bwMode="auto">
            <a:xfrm>
              <a:off x="4414964" y="1488070"/>
              <a:ext cx="86273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050"/>
                <a:t>Overlap of learning outcomes</a:t>
              </a:r>
            </a:p>
          </p:txBody>
        </p:sp>
      </p:grpSp>
      <p:grpSp>
        <p:nvGrpSpPr>
          <p:cNvPr id="4" name="Group 3"/>
          <p:cNvGrpSpPr/>
          <p:nvPr/>
        </p:nvGrpSpPr>
        <p:grpSpPr>
          <a:xfrm>
            <a:off x="2949179" y="1996678"/>
            <a:ext cx="1064419" cy="627460"/>
            <a:chOff x="2949179" y="2062163"/>
            <a:chExt cx="1064419" cy="627460"/>
          </a:xfrm>
        </p:grpSpPr>
        <p:sp>
          <p:nvSpPr>
            <p:cNvPr id="12" name="Oval Callout 11"/>
            <p:cNvSpPr>
              <a:spLocks noChangeArrowheads="1"/>
            </p:cNvSpPr>
            <p:nvPr/>
          </p:nvSpPr>
          <p:spPr bwMode="auto">
            <a:xfrm>
              <a:off x="2949179" y="2062163"/>
              <a:ext cx="1064419" cy="627460"/>
            </a:xfrm>
            <a:prstGeom prst="wedgeEllipseCallout">
              <a:avLst>
                <a:gd name="adj1" fmla="val 90745"/>
                <a:gd name="adj2" fmla="val 135713"/>
              </a:avLst>
            </a:prstGeom>
            <a:noFill/>
            <a:ln w="9525">
              <a:solidFill>
                <a:srgbClr val="72A26D"/>
              </a:solidFill>
              <a:miter lim="800000"/>
              <a:headEnd/>
              <a:tailEnd/>
            </a:ln>
            <a:effectLst>
              <a:outerShdw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mn-lt"/>
                <a:ea typeface="+mn-ea"/>
              </a:endParaRPr>
            </a:p>
          </p:txBody>
        </p:sp>
        <p:sp>
          <p:nvSpPr>
            <p:cNvPr id="25611" name="TextBox 13"/>
            <p:cNvSpPr txBox="1">
              <a:spLocks noChangeArrowheads="1"/>
            </p:cNvSpPr>
            <p:nvPr/>
          </p:nvSpPr>
          <p:spPr bwMode="auto">
            <a:xfrm>
              <a:off x="3061224" y="2084573"/>
              <a:ext cx="86273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a:spcBef>
                  <a:spcPct val="0"/>
                </a:spcBef>
                <a:buFontTx/>
                <a:buNone/>
              </a:pPr>
              <a:r>
                <a:rPr lang="en-US" altLang="en-US" sz="1050"/>
                <a:t>Overlap of learning outcomes</a:t>
              </a:r>
            </a:p>
          </p:txBody>
        </p:sp>
      </p:grpSp>
      <p:sp>
        <p:nvSpPr>
          <p:cNvPr id="25609" name="TextBox 2"/>
          <p:cNvSpPr txBox="1">
            <a:spLocks noChangeArrowheads="1"/>
          </p:cNvSpPr>
          <p:nvPr/>
        </p:nvSpPr>
        <p:spPr bwMode="auto">
          <a:xfrm>
            <a:off x="7227627" y="4300539"/>
            <a:ext cx="17810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dirty="0"/>
              <a:t>Molloy </a:t>
            </a:r>
            <a:r>
              <a:rPr lang="en-US" altLang="en-US" sz="1400" dirty="0" smtClean="0"/>
              <a:t>&amp; Boud 2013</a:t>
            </a:r>
            <a:endParaRPr lang="en-US" altLang="en-US" sz="1400" dirty="0"/>
          </a:p>
        </p:txBody>
      </p:sp>
    </p:spTree>
    <p:extLst>
      <p:ext uri="{BB962C8B-B14F-4D97-AF65-F5344CB8AC3E}">
        <p14:creationId xmlns:p14="http://schemas.microsoft.com/office/powerpoint/2010/main" val="11986155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430" y="232672"/>
            <a:ext cx="7886700" cy="994172"/>
          </a:xfrm>
        </p:spPr>
        <p:txBody>
          <a:bodyPr/>
          <a:lstStyle/>
          <a:p>
            <a:r>
              <a:rPr lang="en-US" dirty="0"/>
              <a:t>Evolution of feedback designs: </a:t>
            </a:r>
            <a:r>
              <a:rPr lang="en-US" dirty="0" smtClean="0"/>
              <a:t>Mark 2</a:t>
            </a:r>
            <a:endParaRPr lang="en-US" dirty="0"/>
          </a:p>
        </p:txBody>
      </p:sp>
      <p:sp>
        <p:nvSpPr>
          <p:cNvPr id="3" name="Content Placeholder 2"/>
          <p:cNvSpPr>
            <a:spLocks noGrp="1"/>
          </p:cNvSpPr>
          <p:nvPr>
            <p:ph idx="1"/>
          </p:nvPr>
        </p:nvSpPr>
        <p:spPr>
          <a:xfrm>
            <a:off x="628650" y="1860824"/>
            <a:ext cx="7886700" cy="1662679"/>
          </a:xfrm>
        </p:spPr>
        <p:txBody>
          <a:bodyPr>
            <a:normAutofit/>
          </a:bodyPr>
          <a:lstStyle/>
          <a:p>
            <a:r>
              <a:rPr lang="en-US" dirty="0" smtClean="0"/>
              <a:t>Feedback Mark 1 (importance of effect) plus:</a:t>
            </a:r>
          </a:p>
          <a:p>
            <a:pPr lvl="1"/>
            <a:r>
              <a:rPr lang="en-US" dirty="0" smtClean="0"/>
              <a:t>Dialogic</a:t>
            </a:r>
          </a:p>
          <a:p>
            <a:pPr lvl="1"/>
            <a:r>
              <a:rPr lang="en-US" dirty="0" smtClean="0"/>
              <a:t>Participatory and agentic (students are not just objects)</a:t>
            </a:r>
          </a:p>
          <a:p>
            <a:pPr lvl="1"/>
            <a:r>
              <a:rPr lang="en-US" dirty="0" smtClean="0"/>
              <a:t>Others instead of experts</a:t>
            </a:r>
          </a:p>
          <a:p>
            <a:pPr lvl="1"/>
            <a:r>
              <a:rPr lang="en-US" dirty="0" smtClean="0"/>
              <a:t>Development of evaluative judgement</a:t>
            </a:r>
          </a:p>
        </p:txBody>
      </p:sp>
    </p:spTree>
    <p:extLst>
      <p:ext uri="{BB962C8B-B14F-4D97-AF65-F5344CB8AC3E}">
        <p14:creationId xmlns:p14="http://schemas.microsoft.com/office/powerpoint/2010/main" val="19895284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4294967295"/>
            <p:extLst>
              <p:ext uri="{D42A27DB-BD31-4B8C-83A1-F6EECF244321}">
                <p14:modId xmlns:p14="http://schemas.microsoft.com/office/powerpoint/2010/main" val="22418839"/>
              </p:ext>
            </p:extLst>
          </p:nvPr>
        </p:nvGraphicFramePr>
        <p:xfrm>
          <a:off x="1131644" y="79922"/>
          <a:ext cx="7405687" cy="45273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88777" y="1"/>
            <a:ext cx="2497015" cy="1754326"/>
          </a:xfrm>
          <a:prstGeom prst="rect">
            <a:avLst/>
          </a:prstGeom>
          <a:noFill/>
        </p:spPr>
        <p:txBody>
          <a:bodyPr wrap="square" rtlCol="0">
            <a:spAutoFit/>
          </a:bodyPr>
          <a:lstStyle/>
          <a:p>
            <a:r>
              <a:rPr lang="en-US" sz="4000" dirty="0" smtClean="0"/>
              <a:t>Feedback Mark 2</a:t>
            </a:r>
          </a:p>
          <a:p>
            <a:r>
              <a:rPr lang="en-AU" sz="2400" i="1" dirty="0" smtClean="0"/>
              <a:t>An example</a:t>
            </a:r>
            <a:endParaRPr lang="en-US" sz="4000" i="1" dirty="0" smtClean="0"/>
          </a:p>
        </p:txBody>
      </p:sp>
    </p:spTree>
    <p:extLst>
      <p:ext uri="{BB962C8B-B14F-4D97-AF65-F5344CB8AC3E}">
        <p14:creationId xmlns:p14="http://schemas.microsoft.com/office/powerpoint/2010/main" val="13146882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56" y="296482"/>
            <a:ext cx="7886700" cy="994172"/>
          </a:xfrm>
        </p:spPr>
        <p:txBody>
          <a:bodyPr>
            <a:normAutofit/>
          </a:bodyPr>
          <a:lstStyle/>
          <a:p>
            <a:r>
              <a:rPr lang="en-US" sz="3200" dirty="0"/>
              <a:t>Summary of messages from the literature</a:t>
            </a:r>
          </a:p>
        </p:txBody>
      </p:sp>
      <p:sp>
        <p:nvSpPr>
          <p:cNvPr id="3" name="Content Placeholder 2"/>
          <p:cNvSpPr>
            <a:spLocks noGrp="1"/>
          </p:cNvSpPr>
          <p:nvPr>
            <p:ph idx="1"/>
          </p:nvPr>
        </p:nvSpPr>
        <p:spPr>
          <a:xfrm>
            <a:off x="522116" y="1701393"/>
            <a:ext cx="8210404" cy="2017167"/>
          </a:xfrm>
        </p:spPr>
        <p:txBody>
          <a:bodyPr>
            <a:normAutofit/>
          </a:bodyPr>
          <a:lstStyle/>
          <a:p>
            <a:pPr marL="514350" indent="-514350">
              <a:buFont typeface="+mj-lt"/>
              <a:buAutoNum type="arabicPeriod"/>
            </a:pPr>
            <a:r>
              <a:rPr lang="en-US" dirty="0" smtClean="0"/>
              <a:t>Feedback can be powerful</a:t>
            </a:r>
          </a:p>
          <a:p>
            <a:pPr marL="514350" indent="-514350">
              <a:buFont typeface="+mj-lt"/>
              <a:buAutoNum type="arabicPeriod"/>
            </a:pPr>
            <a:r>
              <a:rPr lang="en-US" dirty="0" smtClean="0"/>
              <a:t>Feedback is rarely powerful</a:t>
            </a:r>
          </a:p>
          <a:p>
            <a:pPr marL="514350" indent="-514350">
              <a:buFont typeface="+mj-lt"/>
              <a:buAutoNum type="arabicPeriod"/>
            </a:pPr>
            <a:r>
              <a:rPr lang="en-US" dirty="0" smtClean="0"/>
              <a:t>Feedback is not an input but rather a process, so a focus on feedback design is needed</a:t>
            </a:r>
          </a:p>
          <a:p>
            <a:pPr marL="514350" indent="-514350">
              <a:buFont typeface="+mj-lt"/>
              <a:buAutoNum type="arabicPeriod"/>
            </a:pPr>
            <a:r>
              <a:rPr lang="en-US" dirty="0" smtClean="0"/>
              <a:t>Feedback needs to be judged in terms of OUTCOMES</a:t>
            </a:r>
          </a:p>
        </p:txBody>
      </p:sp>
    </p:spTree>
    <p:extLst>
      <p:ext uri="{BB962C8B-B14F-4D97-AF65-F5344CB8AC3E}">
        <p14:creationId xmlns:p14="http://schemas.microsoft.com/office/powerpoint/2010/main" val="3822400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mages.theconversation.com/files/194120/original/file-20171110-29324-bs30i1.png?ixlib=rb-1.1.0&amp;q=45&amp;auto=format&amp;w=754&amp;fit=clip">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6775" y="165421"/>
            <a:ext cx="3838575" cy="437205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798213" y="4263391"/>
            <a:ext cx="1717137" cy="230832"/>
          </a:xfrm>
          <a:prstGeom prst="rect">
            <a:avLst/>
          </a:prstGeom>
        </p:spPr>
        <p:txBody>
          <a:bodyPr wrap="none">
            <a:spAutoFit/>
          </a:bodyPr>
          <a:lstStyle/>
          <a:p>
            <a:r>
              <a:rPr lang="en-AU" sz="900" dirty="0">
                <a:solidFill>
                  <a:srgbClr val="002060"/>
                </a:solidFill>
                <a:latin typeface="Helvetica Neue"/>
              </a:rPr>
              <a:t>The Conversation, </a:t>
            </a:r>
            <a:r>
              <a:rPr lang="en-AU" sz="900" dirty="0">
                <a:solidFill>
                  <a:srgbClr val="002060"/>
                </a:solidFill>
                <a:latin typeface="Helvetica Neue"/>
                <a:hlinkClick r:id="rId4"/>
              </a:rPr>
              <a:t>CC BY-ND</a:t>
            </a:r>
            <a:endParaRPr lang="en-AU" sz="900" dirty="0">
              <a:solidFill>
                <a:srgbClr val="002060"/>
              </a:solidFill>
            </a:endParaRPr>
          </a:p>
        </p:txBody>
      </p:sp>
      <p:sp>
        <p:nvSpPr>
          <p:cNvPr id="6" name="Rectangle 5"/>
          <p:cNvSpPr/>
          <p:nvPr/>
        </p:nvSpPr>
        <p:spPr>
          <a:xfrm>
            <a:off x="0" y="206374"/>
            <a:ext cx="4162426" cy="784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371197" y="273844"/>
            <a:ext cx="7886700" cy="71675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a:lstStyle>
          <a:p>
            <a:pPr fontAlgn="auto">
              <a:spcAft>
                <a:spcPts val="0"/>
              </a:spcAft>
            </a:pPr>
            <a:r>
              <a:rPr lang="en-US" sz="3200" dirty="0" smtClean="0"/>
              <a:t>Survey</a:t>
            </a:r>
            <a:endParaRPr lang="en-US" sz="3200" dirty="0"/>
          </a:p>
        </p:txBody>
      </p:sp>
      <p:sp>
        <p:nvSpPr>
          <p:cNvPr id="2" name="Rectangle 1"/>
          <p:cNvSpPr/>
          <p:nvPr/>
        </p:nvSpPr>
        <p:spPr>
          <a:xfrm>
            <a:off x="4572000" y="4445841"/>
            <a:ext cx="4572000" cy="200055"/>
          </a:xfrm>
          <a:prstGeom prst="rect">
            <a:avLst/>
          </a:prstGeom>
        </p:spPr>
        <p:txBody>
          <a:bodyPr>
            <a:spAutoFit/>
          </a:bodyPr>
          <a:lstStyle/>
          <a:p>
            <a:r>
              <a:rPr lang="en-US" sz="700" dirty="0">
                <a:hlinkClick r:id="rId2"/>
              </a:rPr>
              <a:t>https://</a:t>
            </a:r>
            <a:r>
              <a:rPr lang="en-US" sz="700" dirty="0" smtClean="0">
                <a:hlinkClick r:id="rId2"/>
              </a:rPr>
              <a:t>theconversation.com/universities-are-failing-their-students-through-poor-feedback-practices-86756</a:t>
            </a:r>
            <a:r>
              <a:rPr lang="en-US" sz="700" dirty="0" smtClean="0"/>
              <a:t> </a:t>
            </a:r>
            <a:endParaRPr lang="en-US" sz="700" dirty="0"/>
          </a:p>
        </p:txBody>
      </p:sp>
    </p:spTree>
    <p:extLst>
      <p:ext uri="{BB962C8B-B14F-4D97-AF65-F5344CB8AC3E}">
        <p14:creationId xmlns:p14="http://schemas.microsoft.com/office/powerpoint/2010/main" val="3611173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206374"/>
            <a:ext cx="5114925" cy="784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71197" y="273844"/>
            <a:ext cx="7886700" cy="716755"/>
          </a:xfrm>
        </p:spPr>
        <p:txBody>
          <a:bodyPr>
            <a:normAutofit/>
          </a:bodyPr>
          <a:lstStyle/>
          <a:p>
            <a:r>
              <a:rPr lang="en-US" sz="3200" dirty="0" smtClean="0"/>
              <a:t>Cases of effective feedback</a:t>
            </a:r>
            <a:endParaRPr lang="en-US" sz="3200" dirty="0"/>
          </a:p>
        </p:txBody>
      </p:sp>
      <p:sp>
        <p:nvSpPr>
          <p:cNvPr id="3" name="Content Placeholder 2"/>
          <p:cNvSpPr>
            <a:spLocks noGrp="1"/>
          </p:cNvSpPr>
          <p:nvPr>
            <p:ph sz="half" idx="1"/>
          </p:nvPr>
        </p:nvSpPr>
        <p:spPr>
          <a:xfrm>
            <a:off x="513239" y="1196502"/>
            <a:ext cx="4268311" cy="3345954"/>
          </a:xfrm>
        </p:spPr>
        <p:txBody>
          <a:bodyPr>
            <a:normAutofit/>
          </a:bodyPr>
          <a:lstStyle/>
          <a:p>
            <a:r>
              <a:rPr lang="en-US" sz="1800" dirty="0" smtClean="0"/>
              <a:t>Development:</a:t>
            </a:r>
          </a:p>
          <a:p>
            <a:pPr lvl="1"/>
            <a:r>
              <a:rPr lang="en-US" sz="1500" dirty="0" smtClean="0"/>
              <a:t>Surveys and focus groups with educators and students identified cases where feedback was working well.</a:t>
            </a:r>
          </a:p>
          <a:p>
            <a:pPr lvl="1"/>
            <a:r>
              <a:rPr lang="en-US" sz="1500" dirty="0" smtClean="0"/>
              <a:t>In-depth interviews with multiple teaching staff and students to understand what is working well </a:t>
            </a:r>
            <a:r>
              <a:rPr lang="en-US" sz="1500" b="1" i="1" dirty="0" smtClean="0"/>
              <a:t>and why</a:t>
            </a:r>
            <a:r>
              <a:rPr lang="en-US" sz="1500" dirty="0" smtClean="0"/>
              <a:t>.</a:t>
            </a:r>
          </a:p>
          <a:p>
            <a:endParaRPr lang="en-US" sz="1050" dirty="0" smtClean="0"/>
          </a:p>
          <a:p>
            <a:r>
              <a:rPr lang="en-US" sz="1800" dirty="0" smtClean="0"/>
              <a:t>Cases: </a:t>
            </a:r>
          </a:p>
          <a:p>
            <a:pPr lvl="1"/>
            <a:r>
              <a:rPr lang="en-US" sz="1500" dirty="0" smtClean="0"/>
              <a:t>useful exemplars of effective feedback</a:t>
            </a:r>
          </a:p>
          <a:p>
            <a:pPr lvl="1"/>
            <a:r>
              <a:rPr lang="en-US" sz="1500" dirty="0" smtClean="0"/>
              <a:t>but also valued for the lessons learnt in enabling feedback.</a:t>
            </a:r>
          </a:p>
        </p:txBody>
      </p:sp>
      <p:pic>
        <p:nvPicPr>
          <p:cNvPr id="4" name="Picture 3">
            <a:hlinkClick r:id="rId3"/>
          </p:cNvPr>
          <p:cNvPicPr>
            <a:picLocks noChangeAspect="1"/>
          </p:cNvPicPr>
          <p:nvPr/>
        </p:nvPicPr>
        <p:blipFill>
          <a:blip r:embed="rId4"/>
          <a:stretch>
            <a:fillRect/>
          </a:stretch>
        </p:blipFill>
        <p:spPr>
          <a:xfrm>
            <a:off x="5376892" y="206374"/>
            <a:ext cx="3532222" cy="4085407"/>
          </a:xfrm>
          <a:prstGeom prst="rect">
            <a:avLst/>
          </a:prstGeom>
          <a:ln>
            <a:solidFill>
              <a:schemeClr val="tx1"/>
            </a:solidFill>
          </a:ln>
        </p:spPr>
      </p:pic>
      <p:sp>
        <p:nvSpPr>
          <p:cNvPr id="6" name="Rectangle 5"/>
          <p:cNvSpPr/>
          <p:nvPr/>
        </p:nvSpPr>
        <p:spPr>
          <a:xfrm>
            <a:off x="513239" y="4313084"/>
            <a:ext cx="4572000" cy="261610"/>
          </a:xfrm>
          <a:prstGeom prst="rect">
            <a:avLst/>
          </a:prstGeom>
        </p:spPr>
        <p:txBody>
          <a:bodyPr>
            <a:spAutoFit/>
          </a:bodyPr>
          <a:lstStyle/>
          <a:p>
            <a:r>
              <a:rPr lang="en-US" sz="1100" dirty="0">
                <a:hlinkClick r:id="rId5"/>
              </a:rPr>
              <a:t>http://feedbackforlearning.org/case-studies-of-effective-feedback</a:t>
            </a:r>
            <a:r>
              <a:rPr lang="en-US" sz="1100" dirty="0" smtClean="0">
                <a:hlinkClick r:id="rId5"/>
              </a:rPr>
              <a:t>/</a:t>
            </a:r>
            <a:r>
              <a:rPr lang="en-US" sz="1100" dirty="0" smtClean="0"/>
              <a:t> </a:t>
            </a:r>
            <a:endParaRPr lang="en-US" sz="1100" dirty="0"/>
          </a:p>
        </p:txBody>
      </p:sp>
    </p:spTree>
    <p:extLst>
      <p:ext uri="{BB962C8B-B14F-4D97-AF65-F5344CB8AC3E}">
        <p14:creationId xmlns:p14="http://schemas.microsoft.com/office/powerpoint/2010/main" val="5433887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28651" y="1172766"/>
            <a:ext cx="4090834" cy="2914649"/>
          </a:xfrm>
        </p:spPr>
        <p:txBody>
          <a:bodyPr>
            <a:noAutofit/>
          </a:bodyPr>
          <a:lstStyle/>
          <a:p>
            <a:pPr marL="457200" indent="-457200">
              <a:lnSpc>
                <a:spcPct val="100000"/>
              </a:lnSpc>
              <a:spcBef>
                <a:spcPts val="0"/>
              </a:spcBef>
              <a:spcAft>
                <a:spcPts val="300"/>
              </a:spcAft>
              <a:buFont typeface="+mj-lt"/>
              <a:buAutoNum type="arabicPeriod"/>
            </a:pPr>
            <a:r>
              <a:rPr lang="en-US" sz="1800" b="1" dirty="0">
                <a:solidFill>
                  <a:srgbClr val="002060"/>
                </a:solidFill>
              </a:rPr>
              <a:t>Developmental and diverse feedback: helping first-year learners to transition</a:t>
            </a:r>
            <a:r>
              <a:rPr lang="en-US" sz="1800" dirty="0">
                <a:solidFill>
                  <a:srgbClr val="002060"/>
                </a:solidFill>
              </a:rPr>
              <a:t> into higher education</a:t>
            </a:r>
          </a:p>
          <a:p>
            <a:pPr marL="457200" indent="-457200">
              <a:lnSpc>
                <a:spcPct val="100000"/>
              </a:lnSpc>
              <a:spcBef>
                <a:spcPts val="0"/>
              </a:spcBef>
              <a:spcAft>
                <a:spcPts val="300"/>
              </a:spcAft>
              <a:buFont typeface="+mj-lt"/>
              <a:buAutoNum type="arabicPeriod"/>
            </a:pPr>
            <a:r>
              <a:rPr lang="en-US" sz="1800" b="1" dirty="0" err="1">
                <a:solidFill>
                  <a:srgbClr val="002060"/>
                </a:solidFill>
              </a:rPr>
              <a:t>Personalised</a:t>
            </a:r>
            <a:r>
              <a:rPr lang="en-US" sz="1800" b="1" dirty="0">
                <a:solidFill>
                  <a:srgbClr val="002060"/>
                </a:solidFill>
              </a:rPr>
              <a:t> feedback at scale</a:t>
            </a:r>
            <a:r>
              <a:rPr lang="en-US" sz="1800" dirty="0">
                <a:solidFill>
                  <a:srgbClr val="002060"/>
                </a:solidFill>
              </a:rPr>
              <a:t>: Moderating audio feedback in first-year psychology</a:t>
            </a:r>
          </a:p>
          <a:p>
            <a:pPr marL="457200" indent="-457200">
              <a:lnSpc>
                <a:spcPct val="100000"/>
              </a:lnSpc>
              <a:spcBef>
                <a:spcPts val="0"/>
              </a:spcBef>
              <a:spcAft>
                <a:spcPts val="300"/>
              </a:spcAft>
              <a:buFont typeface="+mj-lt"/>
              <a:buAutoNum type="arabicPeriod"/>
            </a:pPr>
            <a:r>
              <a:rPr lang="en-US" sz="1800" b="1" dirty="0">
                <a:solidFill>
                  <a:srgbClr val="002060"/>
                </a:solidFill>
              </a:rPr>
              <a:t>In-class feedback: a flipped teaching model </a:t>
            </a:r>
            <a:r>
              <a:rPr lang="en-US" sz="1800" dirty="0">
                <a:solidFill>
                  <a:srgbClr val="002060"/>
                </a:solidFill>
              </a:rPr>
              <a:t>in first-year physics</a:t>
            </a:r>
          </a:p>
          <a:p>
            <a:pPr marL="457200" indent="-457200">
              <a:lnSpc>
                <a:spcPct val="100000"/>
              </a:lnSpc>
              <a:spcBef>
                <a:spcPts val="0"/>
              </a:spcBef>
              <a:spcAft>
                <a:spcPts val="300"/>
              </a:spcAft>
              <a:buFont typeface="+mj-lt"/>
              <a:buAutoNum type="arabicPeriod"/>
            </a:pPr>
            <a:r>
              <a:rPr lang="en-US" sz="1800" b="1" dirty="0">
                <a:solidFill>
                  <a:srgbClr val="002060"/>
                </a:solidFill>
              </a:rPr>
              <a:t>Authentic feedback through social media </a:t>
            </a:r>
            <a:r>
              <a:rPr lang="en-US" sz="1800" dirty="0">
                <a:solidFill>
                  <a:srgbClr val="002060"/>
                </a:solidFill>
              </a:rPr>
              <a:t>in second year digital </a:t>
            </a:r>
            <a:r>
              <a:rPr lang="en-US" sz="1800" dirty="0" smtClean="0">
                <a:solidFill>
                  <a:srgbClr val="002060"/>
                </a:solidFill>
              </a:rPr>
              <a:t>media</a:t>
            </a:r>
            <a:endParaRPr lang="en-US" sz="1800" dirty="0">
              <a:solidFill>
                <a:srgbClr val="002060"/>
              </a:solidFill>
            </a:endParaRPr>
          </a:p>
        </p:txBody>
      </p:sp>
      <p:sp>
        <p:nvSpPr>
          <p:cNvPr id="8" name="Rectangle 7"/>
          <p:cNvSpPr/>
          <p:nvPr/>
        </p:nvSpPr>
        <p:spPr>
          <a:xfrm>
            <a:off x="-1" y="206374"/>
            <a:ext cx="5114925" cy="784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371197" y="273844"/>
            <a:ext cx="7886700" cy="716755"/>
          </a:xfrm>
        </p:spPr>
        <p:txBody>
          <a:bodyPr>
            <a:normAutofit/>
          </a:bodyPr>
          <a:lstStyle/>
          <a:p>
            <a:r>
              <a:rPr lang="en-US" sz="3200" dirty="0" smtClean="0"/>
              <a:t>Cases of effective feedback</a:t>
            </a:r>
            <a:endParaRPr lang="en-US" sz="3200" dirty="0"/>
          </a:p>
        </p:txBody>
      </p:sp>
      <p:sp>
        <p:nvSpPr>
          <p:cNvPr id="5" name="Content Placeholder 5"/>
          <p:cNvSpPr txBox="1">
            <a:spLocks/>
          </p:cNvSpPr>
          <p:nvPr/>
        </p:nvSpPr>
        <p:spPr>
          <a:xfrm>
            <a:off x="5114924" y="1172765"/>
            <a:ext cx="3977458" cy="2914649"/>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b="0" i="0" u="none"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457200" indent="-457200" fontAlgn="auto">
              <a:lnSpc>
                <a:spcPct val="100000"/>
              </a:lnSpc>
              <a:spcBef>
                <a:spcPts val="0"/>
              </a:spcBef>
              <a:spcAft>
                <a:spcPts val="300"/>
              </a:spcAft>
              <a:buFont typeface="+mj-lt"/>
              <a:buAutoNum type="arabicPeriod" startAt="5"/>
            </a:pPr>
            <a:r>
              <a:rPr lang="en-US" sz="1800" dirty="0" smtClean="0">
                <a:solidFill>
                  <a:srgbClr val="002060"/>
                </a:solidFill>
              </a:rPr>
              <a:t>Layers and loops: </a:t>
            </a:r>
            <a:r>
              <a:rPr lang="en-US" sz="1800" b="1" dirty="0" smtClean="0">
                <a:solidFill>
                  <a:srgbClr val="002060"/>
                </a:solidFill>
              </a:rPr>
              <a:t>scaffolding feedback opportunities</a:t>
            </a:r>
            <a:r>
              <a:rPr lang="en-US" sz="1800" dirty="0" smtClean="0">
                <a:solidFill>
                  <a:srgbClr val="002060"/>
                </a:solidFill>
              </a:rPr>
              <a:t> in first-year biology</a:t>
            </a:r>
          </a:p>
          <a:p>
            <a:pPr marL="457200" indent="-457200" fontAlgn="auto">
              <a:lnSpc>
                <a:spcPct val="100000"/>
              </a:lnSpc>
              <a:spcBef>
                <a:spcPts val="0"/>
              </a:spcBef>
              <a:spcAft>
                <a:spcPts val="300"/>
              </a:spcAft>
              <a:buFont typeface="+mj-lt"/>
              <a:buAutoNum type="arabicPeriod" startAt="5"/>
            </a:pPr>
            <a:r>
              <a:rPr lang="en-US" sz="1800" b="1" dirty="0" smtClean="0">
                <a:solidFill>
                  <a:srgbClr val="002060"/>
                </a:solidFill>
              </a:rPr>
              <a:t>Multiple prompt strategies</a:t>
            </a:r>
            <a:r>
              <a:rPr lang="en-US" sz="1800" dirty="0" smtClean="0">
                <a:solidFill>
                  <a:srgbClr val="002060"/>
                </a:solidFill>
              </a:rPr>
              <a:t> across contexts: feedback in classroom, lab and professional practice</a:t>
            </a:r>
          </a:p>
          <a:p>
            <a:pPr marL="457200" indent="-457200" fontAlgn="auto">
              <a:lnSpc>
                <a:spcPct val="100000"/>
              </a:lnSpc>
              <a:spcBef>
                <a:spcPts val="0"/>
              </a:spcBef>
              <a:spcAft>
                <a:spcPts val="300"/>
              </a:spcAft>
              <a:buFont typeface="+mj-lt"/>
              <a:buAutoNum type="arabicPeriod" startAt="5"/>
            </a:pPr>
            <a:r>
              <a:rPr lang="en-US" sz="1800" dirty="0" smtClean="0">
                <a:solidFill>
                  <a:srgbClr val="002060"/>
                </a:solidFill>
              </a:rPr>
              <a:t>Investing in educators: enhancing feedback practices through the </a:t>
            </a:r>
            <a:r>
              <a:rPr lang="en-US" sz="1800" b="1" dirty="0" smtClean="0">
                <a:solidFill>
                  <a:srgbClr val="002060"/>
                </a:solidFill>
              </a:rPr>
              <a:t>development of strong tutoring teams</a:t>
            </a:r>
            <a:endParaRPr lang="en-US" sz="1800" b="1" dirty="0">
              <a:solidFill>
                <a:srgbClr val="002060"/>
              </a:solidFill>
            </a:endParaRPr>
          </a:p>
        </p:txBody>
      </p:sp>
      <p:sp>
        <p:nvSpPr>
          <p:cNvPr id="7" name="Rectangle 6"/>
          <p:cNvSpPr/>
          <p:nvPr/>
        </p:nvSpPr>
        <p:spPr>
          <a:xfrm>
            <a:off x="513239" y="4313084"/>
            <a:ext cx="4572000" cy="261610"/>
          </a:xfrm>
          <a:prstGeom prst="rect">
            <a:avLst/>
          </a:prstGeom>
        </p:spPr>
        <p:txBody>
          <a:bodyPr>
            <a:spAutoFit/>
          </a:bodyPr>
          <a:lstStyle/>
          <a:p>
            <a:r>
              <a:rPr lang="en-US" sz="1100" dirty="0">
                <a:hlinkClick r:id="rId2"/>
              </a:rPr>
              <a:t>http://feedbackforlearning.org/case-studies-of-effective-feedback</a:t>
            </a:r>
            <a:r>
              <a:rPr lang="en-US" sz="1100" dirty="0" smtClean="0">
                <a:hlinkClick r:id="rId2"/>
              </a:rPr>
              <a:t>/</a:t>
            </a:r>
            <a:r>
              <a:rPr lang="en-US" sz="1100" dirty="0" smtClean="0"/>
              <a:t> </a:t>
            </a:r>
            <a:endParaRPr lang="en-US" sz="1100" dirty="0"/>
          </a:p>
        </p:txBody>
      </p:sp>
    </p:spTree>
    <p:extLst>
      <p:ext uri="{BB962C8B-B14F-4D97-AF65-F5344CB8AC3E}">
        <p14:creationId xmlns:p14="http://schemas.microsoft.com/office/powerpoint/2010/main" val="10697032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197" y="804305"/>
            <a:ext cx="5241583" cy="994172"/>
          </a:xfrm>
        </p:spPr>
        <p:txBody>
          <a:bodyPr>
            <a:normAutofit/>
          </a:bodyPr>
          <a:lstStyle/>
          <a:p>
            <a:r>
              <a:rPr lang="en-US" sz="2000" b="1" dirty="0" smtClean="0"/>
              <a:t>Case study 2 – </a:t>
            </a:r>
            <a:r>
              <a:rPr lang="en-US" sz="2000" b="1" dirty="0" err="1" smtClean="0"/>
              <a:t>Personalised</a:t>
            </a:r>
            <a:r>
              <a:rPr lang="en-US" sz="2000" b="1" dirty="0" smtClean="0"/>
              <a:t> feedback at scale</a:t>
            </a:r>
            <a:endParaRPr lang="en-US" sz="2000" b="1" dirty="0"/>
          </a:p>
        </p:txBody>
      </p:sp>
      <p:sp>
        <p:nvSpPr>
          <p:cNvPr id="3" name="Content Placeholder 2"/>
          <p:cNvSpPr>
            <a:spLocks noGrp="1"/>
          </p:cNvSpPr>
          <p:nvPr>
            <p:ph sz="half" idx="1"/>
          </p:nvPr>
        </p:nvSpPr>
        <p:spPr>
          <a:xfrm>
            <a:off x="431464" y="1546301"/>
            <a:ext cx="3886200" cy="2797021"/>
          </a:xfrm>
        </p:spPr>
        <p:txBody>
          <a:bodyPr>
            <a:normAutofit fontScale="92500" lnSpcReduction="10000"/>
          </a:bodyPr>
          <a:lstStyle/>
          <a:p>
            <a:r>
              <a:rPr lang="en-US" sz="1800" dirty="0" smtClean="0"/>
              <a:t>Summary</a:t>
            </a:r>
          </a:p>
          <a:p>
            <a:r>
              <a:rPr lang="en-US" sz="1800" dirty="0" smtClean="0"/>
              <a:t>Case description (what they did)</a:t>
            </a:r>
          </a:p>
          <a:p>
            <a:r>
              <a:rPr lang="en-US" sz="1800" dirty="0" smtClean="0"/>
              <a:t>Why it worked</a:t>
            </a:r>
          </a:p>
          <a:p>
            <a:pPr lvl="1"/>
            <a:r>
              <a:rPr lang="en-US" sz="1500" dirty="0" smtClean="0"/>
              <a:t>The design</a:t>
            </a:r>
          </a:p>
          <a:p>
            <a:pPr lvl="1"/>
            <a:r>
              <a:rPr lang="en-US" sz="1500" dirty="0" smtClean="0"/>
              <a:t>Enablers</a:t>
            </a:r>
          </a:p>
          <a:p>
            <a:pPr lvl="1"/>
            <a:r>
              <a:rPr lang="en-US" sz="1500" dirty="0" smtClean="0"/>
              <a:t>Challenges</a:t>
            </a:r>
          </a:p>
          <a:p>
            <a:pPr lvl="1"/>
            <a:r>
              <a:rPr lang="en-US" sz="1500" dirty="0" smtClean="0"/>
              <a:t>Links with the literature</a:t>
            </a:r>
          </a:p>
          <a:p>
            <a:r>
              <a:rPr lang="en-US" sz="1800" dirty="0" smtClean="0"/>
              <a:t>Moving forwards</a:t>
            </a:r>
          </a:p>
          <a:p>
            <a:pPr lvl="1"/>
            <a:r>
              <a:rPr lang="en-US" sz="1500" dirty="0" smtClean="0"/>
              <a:t>Advice to educators</a:t>
            </a:r>
          </a:p>
          <a:p>
            <a:pPr lvl="1"/>
            <a:r>
              <a:rPr lang="en-US" sz="1500" dirty="0" smtClean="0"/>
              <a:t>Advice to institutions</a:t>
            </a:r>
          </a:p>
          <a:p>
            <a:pPr lvl="1"/>
            <a:r>
              <a:rPr lang="en-US" sz="1500" dirty="0" smtClean="0"/>
              <a:t>Resources</a:t>
            </a:r>
          </a:p>
        </p:txBody>
      </p:sp>
      <p:pic>
        <p:nvPicPr>
          <p:cNvPr id="8" name="Content Placeholder 5">
            <a:hlinkClick r:id="rId3"/>
          </p:cNvPr>
          <p:cNvPicPr>
            <a:picLocks noChangeAspect="1"/>
          </p:cNvPicPr>
          <p:nvPr/>
        </p:nvPicPr>
        <p:blipFill rotWithShape="1">
          <a:blip r:embed="rId4"/>
          <a:srcRect t="-1" b="31280"/>
          <a:stretch/>
        </p:blipFill>
        <p:spPr>
          <a:xfrm>
            <a:off x="5368164" y="206374"/>
            <a:ext cx="3538866" cy="4210768"/>
          </a:xfrm>
          <a:prstGeom prst="rect">
            <a:avLst/>
          </a:prstGeom>
          <a:ln>
            <a:solidFill>
              <a:schemeClr val="tx1"/>
            </a:solidFill>
          </a:ln>
        </p:spPr>
      </p:pic>
      <p:sp>
        <p:nvSpPr>
          <p:cNvPr id="5" name="Rectangle 4"/>
          <p:cNvSpPr/>
          <p:nvPr/>
        </p:nvSpPr>
        <p:spPr>
          <a:xfrm>
            <a:off x="-1" y="206374"/>
            <a:ext cx="5114925" cy="784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371197" y="273844"/>
            <a:ext cx="7886700" cy="71675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a:lstStyle>
          <a:p>
            <a:pPr fontAlgn="auto">
              <a:spcAft>
                <a:spcPts val="0"/>
              </a:spcAft>
            </a:pPr>
            <a:r>
              <a:rPr lang="en-US" sz="3200" smtClean="0"/>
              <a:t>Cases of effective feedback</a:t>
            </a:r>
            <a:endParaRPr lang="en-US" sz="3200" dirty="0"/>
          </a:p>
        </p:txBody>
      </p:sp>
      <p:sp>
        <p:nvSpPr>
          <p:cNvPr id="7" name="Rectangle 6"/>
          <p:cNvSpPr/>
          <p:nvPr/>
        </p:nvSpPr>
        <p:spPr>
          <a:xfrm>
            <a:off x="513239" y="4313084"/>
            <a:ext cx="4572000" cy="261610"/>
          </a:xfrm>
          <a:prstGeom prst="rect">
            <a:avLst/>
          </a:prstGeom>
        </p:spPr>
        <p:txBody>
          <a:bodyPr>
            <a:spAutoFit/>
          </a:bodyPr>
          <a:lstStyle/>
          <a:p>
            <a:r>
              <a:rPr lang="en-US" sz="1100" dirty="0">
                <a:hlinkClick r:id="rId5"/>
              </a:rPr>
              <a:t>http://feedbackforlearning.org/case-studies-of-effective-feedback</a:t>
            </a:r>
            <a:r>
              <a:rPr lang="en-US" sz="1100" dirty="0" smtClean="0">
                <a:hlinkClick r:id="rId5"/>
              </a:rPr>
              <a:t>/</a:t>
            </a:r>
            <a:r>
              <a:rPr lang="en-US" sz="1100" dirty="0" smtClean="0"/>
              <a:t> </a:t>
            </a:r>
            <a:endParaRPr lang="en-US" sz="1100" dirty="0"/>
          </a:p>
        </p:txBody>
      </p:sp>
    </p:spTree>
    <p:extLst>
      <p:ext uri="{BB962C8B-B14F-4D97-AF65-F5344CB8AC3E}">
        <p14:creationId xmlns:p14="http://schemas.microsoft.com/office/powerpoint/2010/main" val="13949756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206374"/>
            <a:ext cx="8196865" cy="784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0164" y="313382"/>
            <a:ext cx="7886700" cy="677217"/>
          </a:xfrm>
        </p:spPr>
        <p:txBody>
          <a:bodyPr>
            <a:normAutofit fontScale="90000"/>
          </a:bodyPr>
          <a:lstStyle/>
          <a:p>
            <a:r>
              <a:rPr lang="en-US" dirty="0" smtClean="0"/>
              <a:t>Framework: What enables successful feedback?</a:t>
            </a:r>
            <a:endParaRPr lang="en-US" dirty="0"/>
          </a:p>
        </p:txBody>
      </p:sp>
      <p:sp>
        <p:nvSpPr>
          <p:cNvPr id="3" name="Content Placeholder 2"/>
          <p:cNvSpPr>
            <a:spLocks noGrp="1"/>
          </p:cNvSpPr>
          <p:nvPr>
            <p:ph idx="1"/>
          </p:nvPr>
        </p:nvSpPr>
        <p:spPr>
          <a:xfrm>
            <a:off x="385585" y="1312421"/>
            <a:ext cx="4244813" cy="3185238"/>
          </a:xfrm>
        </p:spPr>
        <p:txBody>
          <a:bodyPr>
            <a:normAutofit/>
          </a:bodyPr>
          <a:lstStyle/>
          <a:p>
            <a:r>
              <a:rPr lang="en-AU" sz="1800" dirty="0" smtClean="0"/>
              <a:t>The cases were analysed to identify key factors that enabled successful feedback. Cases were compared and twelve conditions </a:t>
            </a:r>
            <a:r>
              <a:rPr lang="en-AU" sz="1800" dirty="0"/>
              <a:t>emerged as enablers across multiple </a:t>
            </a:r>
            <a:r>
              <a:rPr lang="en-AU" sz="1800" dirty="0" smtClean="0"/>
              <a:t>cases</a:t>
            </a:r>
            <a:r>
              <a:rPr lang="en-AU" sz="1800" dirty="0"/>
              <a:t> , which we have clustered into three key themes</a:t>
            </a:r>
            <a:r>
              <a:rPr lang="en-AU" sz="1800" dirty="0" smtClean="0"/>
              <a:t>.</a:t>
            </a:r>
          </a:p>
        </p:txBody>
      </p:sp>
      <p:pic>
        <p:nvPicPr>
          <p:cNvPr id="4" name="Content Placeholder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8839" y="1307554"/>
            <a:ext cx="3330496" cy="3060596"/>
          </a:xfrm>
          <a:prstGeom prst="rect">
            <a:avLst/>
          </a:prstGeom>
        </p:spPr>
      </p:pic>
    </p:spTree>
    <p:extLst>
      <p:ext uri="{BB962C8B-B14F-4D97-AF65-F5344CB8AC3E}">
        <p14:creationId xmlns:p14="http://schemas.microsoft.com/office/powerpoint/2010/main" val="14943597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5586" y="1312421"/>
            <a:ext cx="4141810" cy="2939911"/>
          </a:xfrm>
        </p:spPr>
        <p:txBody>
          <a:bodyPr>
            <a:normAutofit/>
          </a:bodyPr>
          <a:lstStyle/>
          <a:p>
            <a:r>
              <a:rPr lang="en-AU" sz="1800" dirty="0" smtClean="0"/>
              <a:t>The resulting framework is made up of:</a:t>
            </a:r>
          </a:p>
          <a:p>
            <a:pPr lvl="1"/>
            <a:endParaRPr lang="en-AU" sz="800" dirty="0" smtClean="0"/>
          </a:p>
          <a:p>
            <a:pPr lvl="1"/>
            <a:r>
              <a:rPr lang="en-AU" sz="1600" b="1" dirty="0" smtClean="0"/>
              <a:t>A definition </a:t>
            </a:r>
            <a:r>
              <a:rPr lang="en-AU" sz="1600" dirty="0" smtClean="0"/>
              <a:t>of effective feedback</a:t>
            </a:r>
          </a:p>
          <a:p>
            <a:pPr lvl="2"/>
            <a:r>
              <a:rPr lang="en-AU" sz="1400" b="1" dirty="0" smtClean="0"/>
              <a:t>7 design challenges </a:t>
            </a:r>
            <a:r>
              <a:rPr lang="en-AU" sz="1400" dirty="0" smtClean="0"/>
              <a:t>arising from the definition</a:t>
            </a:r>
          </a:p>
          <a:p>
            <a:pPr lvl="1"/>
            <a:endParaRPr lang="en-AU" sz="800" dirty="0" smtClean="0"/>
          </a:p>
          <a:p>
            <a:pPr lvl="1"/>
            <a:r>
              <a:rPr lang="en-AU" sz="1600" b="1" dirty="0" smtClean="0"/>
              <a:t>Twelve conditions </a:t>
            </a:r>
            <a:r>
              <a:rPr lang="en-AU" sz="1600" dirty="0" smtClean="0"/>
              <a:t>for effective feedback, clustered according to themes of: capacity, designs and culture.</a:t>
            </a:r>
          </a:p>
          <a:p>
            <a:pPr lvl="2"/>
            <a:r>
              <a:rPr lang="en-AU" sz="1400" b="1" dirty="0" smtClean="0"/>
              <a:t>Forty strategies or examples </a:t>
            </a:r>
            <a:r>
              <a:rPr lang="en-AU" sz="1400" dirty="0" smtClean="0"/>
              <a:t>drawn from the case studies that illustrate how the conditions were met in those cases.</a:t>
            </a:r>
            <a:endParaRPr lang="en-AU" sz="1400" dirty="0"/>
          </a:p>
        </p:txBody>
      </p:sp>
      <p:pic>
        <p:nvPicPr>
          <p:cNvPr id="4" name="Content Placeholder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8839" y="1307554"/>
            <a:ext cx="3330496" cy="3060596"/>
          </a:xfrm>
          <a:prstGeom prst="rect">
            <a:avLst/>
          </a:prstGeom>
        </p:spPr>
      </p:pic>
      <p:sp>
        <p:nvSpPr>
          <p:cNvPr id="6" name="Rectangle 5"/>
          <p:cNvSpPr/>
          <p:nvPr/>
        </p:nvSpPr>
        <p:spPr>
          <a:xfrm>
            <a:off x="-1" y="206374"/>
            <a:ext cx="8196865" cy="784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310164" y="313382"/>
            <a:ext cx="7886700" cy="677217"/>
          </a:xfrm>
        </p:spPr>
        <p:txBody>
          <a:bodyPr>
            <a:normAutofit fontScale="90000"/>
          </a:bodyPr>
          <a:lstStyle/>
          <a:p>
            <a:r>
              <a:rPr lang="en-US" dirty="0" smtClean="0"/>
              <a:t>Framework: What enables successful feedback?</a:t>
            </a:r>
            <a:endParaRPr lang="en-US" dirty="0"/>
          </a:p>
        </p:txBody>
      </p:sp>
    </p:spTree>
    <p:extLst>
      <p:ext uri="{BB962C8B-B14F-4D97-AF65-F5344CB8AC3E}">
        <p14:creationId xmlns:p14="http://schemas.microsoft.com/office/powerpoint/2010/main" val="5020674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206374"/>
            <a:ext cx="8196865" cy="784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310164" y="313382"/>
            <a:ext cx="7886700" cy="677217"/>
          </a:xfrm>
          <a:prstGeom prst="rect">
            <a:avLst/>
          </a:prstGeom>
        </p:spPr>
        <p:txBody>
          <a:bodyPr vert="horz" lIns="91440" tIns="45720" rIns="91440" bIns="45720" rtlCol="0" anchor="ctr">
            <a:normAutofit fontScale="90000"/>
          </a:bodyPr>
          <a:lst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a:lstStyle>
          <a:p>
            <a:pPr fontAlgn="auto">
              <a:spcAft>
                <a:spcPts val="0"/>
              </a:spcAft>
            </a:pPr>
            <a:r>
              <a:rPr lang="en-US" dirty="0" smtClean="0"/>
              <a:t>Framework: What enables successful feedback?</a:t>
            </a:r>
            <a:endParaRPr lang="en-US" dirty="0"/>
          </a:p>
        </p:txBody>
      </p:sp>
      <p:pic>
        <p:nvPicPr>
          <p:cNvPr id="6146" name="Picture 2" descr="http://newmediaresearch.educ.monash.edu.au/feedback/wp-content/uploads/Capacity.png"/>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26809" y="1132052"/>
            <a:ext cx="8693634" cy="116914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newmediaresearch.educ.monash.edu.au/feedback/wp-content/uploads/Designs.png"/>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5384" y="2128275"/>
            <a:ext cx="8693634" cy="113945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newmediaresearch.educ.monash.edu.au/feedback/wp-content/uploads/Culture.png"/>
          <p:cNvPicPr>
            <a:picLocks noChangeAspect="1"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6809" y="3217625"/>
            <a:ext cx="8693634" cy="112253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26809" y="4340155"/>
            <a:ext cx="7470183" cy="246221"/>
          </a:xfrm>
          <a:prstGeom prst="rect">
            <a:avLst/>
          </a:prstGeom>
        </p:spPr>
        <p:txBody>
          <a:bodyPr wrap="square">
            <a:spAutoFit/>
          </a:bodyPr>
          <a:lstStyle/>
          <a:p>
            <a:r>
              <a:rPr lang="en-US" sz="1000" dirty="0">
                <a:hlinkClick r:id="rId7"/>
              </a:rPr>
              <a:t>http://newmediaresearch.educ.monash.edu.au/feedback/framework-of-effective-feedback/conditions-for-success</a:t>
            </a:r>
            <a:r>
              <a:rPr lang="en-US" sz="1000" dirty="0" smtClean="0">
                <a:hlinkClick r:id="rId7"/>
              </a:rPr>
              <a:t>/</a:t>
            </a:r>
            <a:r>
              <a:rPr lang="en-US" sz="1000" dirty="0" smtClean="0"/>
              <a:t> </a:t>
            </a:r>
            <a:endParaRPr lang="en-US" sz="1000" dirty="0"/>
          </a:p>
        </p:txBody>
      </p:sp>
    </p:spTree>
    <p:extLst>
      <p:ext uri="{BB962C8B-B14F-4D97-AF65-F5344CB8AC3E}">
        <p14:creationId xmlns:p14="http://schemas.microsoft.com/office/powerpoint/2010/main" val="12341251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206374"/>
            <a:ext cx="8196865" cy="784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310164" y="313382"/>
            <a:ext cx="7886700" cy="677217"/>
          </a:xfrm>
          <a:prstGeom prst="rect">
            <a:avLst/>
          </a:prstGeom>
        </p:spPr>
        <p:txBody>
          <a:bodyPr vert="horz" lIns="91440" tIns="45720" rIns="91440" bIns="45720" rtlCol="0" anchor="ctr">
            <a:normAutofit fontScale="90000"/>
          </a:bodyPr>
          <a:lst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a:lstStyle>
          <a:p>
            <a:pPr fontAlgn="auto">
              <a:spcAft>
                <a:spcPts val="0"/>
              </a:spcAft>
            </a:pPr>
            <a:r>
              <a:rPr lang="en-US" dirty="0" smtClean="0"/>
              <a:t>Framework: What enables successful feedback?</a:t>
            </a:r>
            <a:endParaRPr lang="en-US" dirty="0"/>
          </a:p>
        </p:txBody>
      </p:sp>
      <p:pic>
        <p:nvPicPr>
          <p:cNvPr id="6146" name="Picture 2" descr="http://newmediaresearch.educ.monash.edu.au/feedback/wp-content/uploads/Capacity.png"/>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6809" y="1132052"/>
            <a:ext cx="8693634" cy="116914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newmediaresearch.educ.monash.edu.au/feedback/wp-content/uploads/Designs.png"/>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55384" y="2128275"/>
            <a:ext cx="8693634" cy="113945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newmediaresearch.educ.monash.edu.au/feedback/wp-content/uploads/Culture.png"/>
          <p:cNvPicPr>
            <a:picLocks noChangeAspect="1"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6809" y="3217625"/>
            <a:ext cx="8693634" cy="112253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26809" y="4340155"/>
            <a:ext cx="7470183" cy="246221"/>
          </a:xfrm>
          <a:prstGeom prst="rect">
            <a:avLst/>
          </a:prstGeom>
        </p:spPr>
        <p:txBody>
          <a:bodyPr wrap="square">
            <a:spAutoFit/>
          </a:bodyPr>
          <a:lstStyle/>
          <a:p>
            <a:r>
              <a:rPr lang="en-US" sz="1000" dirty="0">
                <a:hlinkClick r:id="rId7"/>
              </a:rPr>
              <a:t>http://newmediaresearch.educ.monash.edu.au/feedback/framework-of-effective-feedback/conditions-for-success</a:t>
            </a:r>
            <a:r>
              <a:rPr lang="en-US" sz="1000" dirty="0" smtClean="0">
                <a:hlinkClick r:id="rId7"/>
              </a:rPr>
              <a:t>/</a:t>
            </a:r>
            <a:r>
              <a:rPr lang="en-US" sz="1000" dirty="0" smtClean="0"/>
              <a:t> </a:t>
            </a:r>
            <a:endParaRPr lang="en-US" sz="1000" dirty="0"/>
          </a:p>
        </p:txBody>
      </p:sp>
    </p:spTree>
    <p:extLst>
      <p:ext uri="{BB962C8B-B14F-4D97-AF65-F5344CB8AC3E}">
        <p14:creationId xmlns:p14="http://schemas.microsoft.com/office/powerpoint/2010/main" val="20868210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206374"/>
            <a:ext cx="8196865" cy="784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310164" y="313382"/>
            <a:ext cx="7886700" cy="677217"/>
          </a:xfrm>
          <a:prstGeom prst="rect">
            <a:avLst/>
          </a:prstGeom>
        </p:spPr>
        <p:txBody>
          <a:bodyPr vert="horz" lIns="91440" tIns="45720" rIns="91440" bIns="45720" rtlCol="0" anchor="ctr">
            <a:normAutofit fontScale="90000"/>
          </a:bodyPr>
          <a:lst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a:lstStyle>
          <a:p>
            <a:pPr fontAlgn="auto">
              <a:spcAft>
                <a:spcPts val="0"/>
              </a:spcAft>
            </a:pPr>
            <a:r>
              <a:rPr lang="en-US" dirty="0" smtClean="0"/>
              <a:t>Framework: What enables successful feedback?</a:t>
            </a:r>
            <a:endParaRPr lang="en-US" dirty="0"/>
          </a:p>
        </p:txBody>
      </p:sp>
      <p:pic>
        <p:nvPicPr>
          <p:cNvPr id="6146" name="Picture 2" descr="http://newmediaresearch.educ.monash.edu.au/feedback/wp-content/uploads/Capacity.png"/>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6809" y="1132052"/>
            <a:ext cx="8693634" cy="116914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newmediaresearch.educ.monash.edu.au/feedback/wp-content/uploads/Designs.png"/>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5384" y="2128275"/>
            <a:ext cx="8693634" cy="113945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newmediaresearch.educ.monash.edu.au/feedback/wp-content/uploads/Culture.png"/>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26809" y="3217625"/>
            <a:ext cx="8693634" cy="112253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26809" y="4340155"/>
            <a:ext cx="7470183" cy="246221"/>
          </a:xfrm>
          <a:prstGeom prst="rect">
            <a:avLst/>
          </a:prstGeom>
        </p:spPr>
        <p:txBody>
          <a:bodyPr wrap="square">
            <a:spAutoFit/>
          </a:bodyPr>
          <a:lstStyle/>
          <a:p>
            <a:r>
              <a:rPr lang="en-US" sz="1000" dirty="0">
                <a:hlinkClick r:id="rId7"/>
              </a:rPr>
              <a:t>http://newmediaresearch.educ.monash.edu.au/feedback/framework-of-effective-feedback/conditions-for-success</a:t>
            </a:r>
            <a:r>
              <a:rPr lang="en-US" sz="1000" dirty="0" smtClean="0">
                <a:hlinkClick r:id="rId7"/>
              </a:rPr>
              <a:t>/</a:t>
            </a:r>
            <a:r>
              <a:rPr lang="en-US" sz="1000" dirty="0" smtClean="0"/>
              <a:t> </a:t>
            </a:r>
            <a:endParaRPr lang="en-US" sz="1000" dirty="0"/>
          </a:p>
        </p:txBody>
      </p:sp>
    </p:spTree>
    <p:extLst>
      <p:ext uri="{BB962C8B-B14F-4D97-AF65-F5344CB8AC3E}">
        <p14:creationId xmlns:p14="http://schemas.microsoft.com/office/powerpoint/2010/main" val="15151022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206374"/>
            <a:ext cx="8196865" cy="784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310164" y="313382"/>
            <a:ext cx="7886700" cy="677217"/>
          </a:xfrm>
          <a:prstGeom prst="rect">
            <a:avLst/>
          </a:prstGeom>
        </p:spPr>
        <p:txBody>
          <a:bodyPr vert="horz" lIns="91440" tIns="45720" rIns="91440" bIns="45720" rtlCol="0" anchor="ctr">
            <a:normAutofit fontScale="90000"/>
          </a:bodyPr>
          <a:lst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a:lstStyle>
          <a:p>
            <a:pPr fontAlgn="auto">
              <a:spcAft>
                <a:spcPts val="0"/>
              </a:spcAft>
            </a:pPr>
            <a:r>
              <a:rPr lang="en-US" dirty="0" smtClean="0"/>
              <a:t>Framework: What enables successful feedback?</a:t>
            </a:r>
            <a:endParaRPr lang="en-US" dirty="0"/>
          </a:p>
        </p:txBody>
      </p:sp>
      <p:pic>
        <p:nvPicPr>
          <p:cNvPr id="6146" name="Picture 2" descr="http://newmediaresearch.educ.monash.edu.au/feedback/wp-content/uploads/Capacit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809" y="1132052"/>
            <a:ext cx="8693634" cy="116914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newmediaresearch.educ.monash.edu.au/feedback/wp-content/uploads/Design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384" y="2128275"/>
            <a:ext cx="8693634" cy="113945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newmediaresearch.educ.monash.edu.au/feedback/wp-content/uploads/Cultur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809" y="3217625"/>
            <a:ext cx="8693634" cy="112253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26809" y="4340155"/>
            <a:ext cx="7470183" cy="246221"/>
          </a:xfrm>
          <a:prstGeom prst="rect">
            <a:avLst/>
          </a:prstGeom>
        </p:spPr>
        <p:txBody>
          <a:bodyPr wrap="square">
            <a:spAutoFit/>
          </a:bodyPr>
          <a:lstStyle/>
          <a:p>
            <a:r>
              <a:rPr lang="en-US" sz="1000" dirty="0">
                <a:hlinkClick r:id="rId6"/>
              </a:rPr>
              <a:t>http://newmediaresearch.educ.monash.edu.au/feedback/framework-of-effective-feedback/conditions-for-success</a:t>
            </a:r>
            <a:r>
              <a:rPr lang="en-US" sz="1000" dirty="0" smtClean="0">
                <a:hlinkClick r:id="rId6"/>
              </a:rPr>
              <a:t>/</a:t>
            </a:r>
            <a:r>
              <a:rPr lang="en-US" sz="1000" dirty="0" smtClean="0"/>
              <a:t> </a:t>
            </a:r>
            <a:endParaRPr lang="en-US" sz="1000" dirty="0"/>
          </a:p>
        </p:txBody>
      </p:sp>
    </p:spTree>
    <p:extLst>
      <p:ext uri="{BB962C8B-B14F-4D97-AF65-F5344CB8AC3E}">
        <p14:creationId xmlns:p14="http://schemas.microsoft.com/office/powerpoint/2010/main" val="760437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Callout 1 (Border and Accent Bar) 3"/>
          <p:cNvSpPr/>
          <p:nvPr/>
        </p:nvSpPr>
        <p:spPr>
          <a:xfrm>
            <a:off x="353962" y="2195447"/>
            <a:ext cx="4922888" cy="2140579"/>
          </a:xfrm>
          <a:prstGeom prst="accentBorderCallout1">
            <a:avLst>
              <a:gd name="adj1" fmla="val 30515"/>
              <a:gd name="adj2" fmla="val 101412"/>
              <a:gd name="adj3" fmla="val 36151"/>
              <a:gd name="adj4" fmla="val 107534"/>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270510" y="273844"/>
            <a:ext cx="7886700" cy="994172"/>
          </a:xfrm>
        </p:spPr>
        <p:txBody>
          <a:bodyPr/>
          <a:lstStyle/>
          <a:p>
            <a:r>
              <a:rPr lang="en-AU" dirty="0" smtClean="0"/>
              <a:t>Taking a closer look</a:t>
            </a:r>
            <a:endParaRPr lang="en-AU" dirty="0"/>
          </a:p>
        </p:txBody>
      </p:sp>
      <p:sp>
        <p:nvSpPr>
          <p:cNvPr id="3" name="Content Placeholder 2"/>
          <p:cNvSpPr>
            <a:spLocks noGrp="1"/>
          </p:cNvSpPr>
          <p:nvPr>
            <p:ph idx="1"/>
          </p:nvPr>
        </p:nvSpPr>
        <p:spPr>
          <a:xfrm>
            <a:off x="270511" y="1201275"/>
            <a:ext cx="2910840" cy="3036862"/>
          </a:xfrm>
        </p:spPr>
        <p:txBody>
          <a:bodyPr>
            <a:normAutofit/>
          </a:bodyPr>
          <a:lstStyle/>
          <a:p>
            <a:pPr marL="0" indent="0">
              <a:buNone/>
            </a:pPr>
            <a:r>
              <a:rPr lang="en-AU" sz="2000" dirty="0" smtClean="0"/>
              <a:t>Diving into one condition as an example.</a:t>
            </a:r>
          </a:p>
        </p:txBody>
      </p:sp>
      <p:grpSp>
        <p:nvGrpSpPr>
          <p:cNvPr id="10" name="Group 9"/>
          <p:cNvGrpSpPr/>
          <p:nvPr/>
        </p:nvGrpSpPr>
        <p:grpSpPr>
          <a:xfrm>
            <a:off x="5590112" y="273844"/>
            <a:ext cx="3277248" cy="4193427"/>
            <a:chOff x="3212452" y="414506"/>
            <a:chExt cx="3277248" cy="4193427"/>
          </a:xfrm>
        </p:grpSpPr>
        <p:pic>
          <p:nvPicPr>
            <p:cNvPr id="6" name="Picture 5"/>
            <p:cNvPicPr>
              <a:picLocks noChangeAspect="1"/>
            </p:cNvPicPr>
            <p:nvPr/>
          </p:nvPicPr>
          <p:blipFill>
            <a:blip r:embed="rId3"/>
            <a:stretch>
              <a:fillRect/>
            </a:stretch>
          </p:blipFill>
          <p:spPr>
            <a:xfrm>
              <a:off x="3212452" y="3031515"/>
              <a:ext cx="3276963" cy="1576418"/>
            </a:xfrm>
            <a:prstGeom prst="rect">
              <a:avLst/>
            </a:prstGeom>
          </p:spPr>
        </p:pic>
        <p:pic>
          <p:nvPicPr>
            <p:cNvPr id="7" name="Picture 6"/>
            <p:cNvPicPr>
              <a:picLocks noChangeAspect="1"/>
            </p:cNvPicPr>
            <p:nvPr/>
          </p:nvPicPr>
          <p:blipFill>
            <a:blip r:embed="rId4"/>
            <a:stretch>
              <a:fillRect/>
            </a:stretch>
          </p:blipFill>
          <p:spPr>
            <a:xfrm>
              <a:off x="3220094" y="414506"/>
              <a:ext cx="3269606" cy="894252"/>
            </a:xfrm>
            <a:prstGeom prst="rect">
              <a:avLst/>
            </a:prstGeom>
          </p:spPr>
        </p:pic>
        <p:pic>
          <p:nvPicPr>
            <p:cNvPr id="9" name="Picture 8"/>
            <p:cNvPicPr>
              <a:picLocks noChangeAspect="1"/>
            </p:cNvPicPr>
            <p:nvPr/>
          </p:nvPicPr>
          <p:blipFill>
            <a:blip r:embed="rId5"/>
            <a:stretch>
              <a:fillRect/>
            </a:stretch>
          </p:blipFill>
          <p:spPr>
            <a:xfrm>
              <a:off x="3216007" y="1268016"/>
              <a:ext cx="3271028" cy="1770642"/>
            </a:xfrm>
            <a:prstGeom prst="rect">
              <a:avLst/>
            </a:prstGeom>
          </p:spPr>
        </p:pic>
      </p:grpSp>
      <p:sp>
        <p:nvSpPr>
          <p:cNvPr id="11" name="Rectangle 10"/>
          <p:cNvSpPr/>
          <p:nvPr/>
        </p:nvSpPr>
        <p:spPr>
          <a:xfrm>
            <a:off x="519881" y="2200225"/>
            <a:ext cx="4675239" cy="2092881"/>
          </a:xfrm>
          <a:prstGeom prst="rect">
            <a:avLst/>
          </a:prstGeom>
        </p:spPr>
        <p:txBody>
          <a:bodyPr wrap="square">
            <a:spAutoFit/>
          </a:bodyPr>
          <a:lstStyle/>
          <a:p>
            <a:pPr marL="342900" indent="-342900">
              <a:buAutoNum type="arabicPeriod" startAt="2"/>
            </a:pPr>
            <a:r>
              <a:rPr lang="en-US" b="1" dirty="0" smtClean="0"/>
              <a:t>Learners </a:t>
            </a:r>
            <a:r>
              <a:rPr lang="en-US" b="1" dirty="0"/>
              <a:t>are active in the feedback </a:t>
            </a:r>
            <a:r>
              <a:rPr lang="en-US" b="1" dirty="0" smtClean="0"/>
              <a:t>process</a:t>
            </a:r>
          </a:p>
          <a:p>
            <a:r>
              <a:rPr lang="en-AU" sz="1400" dirty="0"/>
              <a:t>By the time learners complete their studies, they should have developed strategies to evaluate their own performance, as well as being able to engage in feedback processes independently.</a:t>
            </a:r>
            <a:endParaRPr lang="en-US" sz="1400" b="1" dirty="0"/>
          </a:p>
          <a:p>
            <a:pPr marL="742950" lvl="1" indent="-285750">
              <a:buFont typeface="Arial" panose="020B0604020202020204" pitchFamily="34" charset="0"/>
              <a:buChar char="•"/>
            </a:pPr>
            <a:r>
              <a:rPr lang="en-US" sz="1400" dirty="0"/>
              <a:t>Learners need support to seek feedback.</a:t>
            </a:r>
          </a:p>
          <a:p>
            <a:pPr marL="742950" lvl="1" indent="-285750">
              <a:buFont typeface="Arial" panose="020B0604020202020204" pitchFamily="34" charset="0"/>
              <a:buChar char="•"/>
            </a:pPr>
            <a:r>
              <a:rPr lang="en-US" sz="1400" dirty="0"/>
              <a:t>Learners should be able to evaluate their own performance</a:t>
            </a:r>
          </a:p>
          <a:p>
            <a:pPr marL="742950" lvl="1" indent="-285750">
              <a:buFont typeface="Arial" panose="020B0604020202020204" pitchFamily="34" charset="0"/>
              <a:buChar char="•"/>
            </a:pPr>
            <a:r>
              <a:rPr lang="en-US" sz="1400" dirty="0"/>
              <a:t>Learners need to learn to generate feedback</a:t>
            </a:r>
          </a:p>
        </p:txBody>
      </p:sp>
      <p:sp>
        <p:nvSpPr>
          <p:cNvPr id="5" name="Rectangle 4"/>
          <p:cNvSpPr/>
          <p:nvPr/>
        </p:nvSpPr>
        <p:spPr>
          <a:xfrm>
            <a:off x="270510" y="4397722"/>
            <a:ext cx="7725905" cy="246221"/>
          </a:xfrm>
          <a:prstGeom prst="rect">
            <a:avLst/>
          </a:prstGeom>
        </p:spPr>
        <p:txBody>
          <a:bodyPr wrap="square">
            <a:spAutoFit/>
          </a:bodyPr>
          <a:lstStyle/>
          <a:p>
            <a:r>
              <a:rPr lang="en-US" sz="1000" dirty="0">
                <a:hlinkClick r:id="rId6"/>
              </a:rPr>
              <a:t>http://newmediaresearch.educ.monash.edu.au/feedback/framework-of-effective-feedback/conditions-for-success/capacity-for-feedback</a:t>
            </a:r>
            <a:r>
              <a:rPr lang="en-US" sz="1000" dirty="0" smtClean="0">
                <a:hlinkClick r:id="rId6"/>
              </a:rPr>
              <a:t>/</a:t>
            </a:r>
            <a:r>
              <a:rPr lang="en-US" sz="1000" dirty="0" smtClean="0"/>
              <a:t> </a:t>
            </a:r>
            <a:endParaRPr lang="en-US" sz="1000" dirty="0"/>
          </a:p>
        </p:txBody>
      </p:sp>
    </p:spTree>
    <p:extLst>
      <p:ext uri="{BB962C8B-B14F-4D97-AF65-F5344CB8AC3E}">
        <p14:creationId xmlns:p14="http://schemas.microsoft.com/office/powerpoint/2010/main" val="5998756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8320" y="675080"/>
            <a:ext cx="6007559" cy="3518859"/>
          </a:xfrm>
          <a:prstGeom prst="rect">
            <a:avLst/>
          </a:prstGeom>
        </p:spPr>
      </p:pic>
    </p:spTree>
    <p:extLst>
      <p:ext uri="{BB962C8B-B14F-4D97-AF65-F5344CB8AC3E}">
        <p14:creationId xmlns:p14="http://schemas.microsoft.com/office/powerpoint/2010/main" val="20056098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567" y="256088"/>
            <a:ext cx="7886700" cy="994172"/>
          </a:xfrm>
        </p:spPr>
        <p:txBody>
          <a:bodyPr/>
          <a:lstStyle/>
          <a:p>
            <a:r>
              <a:rPr lang="en-US" dirty="0" smtClean="0"/>
              <a:t>Summary: closing the loop</a:t>
            </a:r>
            <a:endParaRPr lang="en-US" dirty="0"/>
          </a:p>
        </p:txBody>
      </p:sp>
      <p:sp>
        <p:nvSpPr>
          <p:cNvPr id="3" name="Content Placeholder 2"/>
          <p:cNvSpPr>
            <a:spLocks noGrp="1"/>
          </p:cNvSpPr>
          <p:nvPr>
            <p:ph idx="1"/>
          </p:nvPr>
        </p:nvSpPr>
        <p:spPr>
          <a:xfrm>
            <a:off x="344567" y="1405095"/>
            <a:ext cx="4210979" cy="2465865"/>
          </a:xfrm>
        </p:spPr>
        <p:txBody>
          <a:bodyPr>
            <a:normAutofit/>
          </a:bodyPr>
          <a:lstStyle/>
          <a:p>
            <a:pPr lvl="1"/>
            <a:endParaRPr lang="en-AU" sz="1000" dirty="0" smtClean="0"/>
          </a:p>
          <a:p>
            <a:pPr lvl="0"/>
            <a:r>
              <a:rPr lang="en-AU" dirty="0" smtClean="0">
                <a:solidFill>
                  <a:srgbClr val="0000FF"/>
                </a:solidFill>
              </a:rPr>
              <a:t>Next </a:t>
            </a:r>
            <a:r>
              <a:rPr lang="en-AU" dirty="0">
                <a:solidFill>
                  <a:srgbClr val="0000FF"/>
                </a:solidFill>
              </a:rPr>
              <a:t>steps for </a:t>
            </a:r>
            <a:r>
              <a:rPr lang="en-AU" dirty="0" smtClean="0">
                <a:solidFill>
                  <a:srgbClr val="0000FF"/>
                </a:solidFill>
              </a:rPr>
              <a:t>us!</a:t>
            </a:r>
          </a:p>
          <a:p>
            <a:pPr lvl="1"/>
            <a:r>
              <a:rPr lang="en-AU" dirty="0" smtClean="0"/>
              <a:t>Disseminating findings</a:t>
            </a:r>
          </a:p>
          <a:p>
            <a:pPr lvl="1"/>
            <a:r>
              <a:rPr lang="en-AU" dirty="0" smtClean="0"/>
              <a:t>Exploring strategies – particularly in relation to the challenges</a:t>
            </a:r>
          </a:p>
          <a:p>
            <a:pPr lvl="1"/>
            <a:r>
              <a:rPr lang="en-AU" dirty="0" smtClean="0"/>
              <a:t>Working with partners – nationally and internationally</a:t>
            </a:r>
          </a:p>
          <a:p>
            <a:pPr lvl="1"/>
            <a:r>
              <a:rPr lang="en-AU" dirty="0" smtClean="0"/>
              <a:t>Monitoring impact</a:t>
            </a:r>
          </a:p>
        </p:txBody>
      </p:sp>
      <p:sp>
        <p:nvSpPr>
          <p:cNvPr id="4" name="Content Placeholder 2"/>
          <p:cNvSpPr txBox="1">
            <a:spLocks/>
          </p:cNvSpPr>
          <p:nvPr/>
        </p:nvSpPr>
        <p:spPr>
          <a:xfrm>
            <a:off x="4750884" y="1405095"/>
            <a:ext cx="4210979" cy="246586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b="0" i="0" u="none"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lvl="1" fontAlgn="auto">
              <a:spcAft>
                <a:spcPts val="0"/>
              </a:spcAft>
            </a:pPr>
            <a:endParaRPr lang="en-AU" sz="1000" dirty="0" smtClean="0"/>
          </a:p>
          <a:p>
            <a:pPr fontAlgn="auto">
              <a:spcAft>
                <a:spcPts val="0"/>
              </a:spcAft>
            </a:pPr>
            <a:r>
              <a:rPr lang="en-AU" dirty="0" smtClean="0">
                <a:solidFill>
                  <a:srgbClr val="0000FF"/>
                </a:solidFill>
              </a:rPr>
              <a:t>Next steps for you!</a:t>
            </a:r>
          </a:p>
          <a:p>
            <a:pPr lvl="1" fontAlgn="auto">
              <a:spcAft>
                <a:spcPts val="0"/>
              </a:spcAft>
            </a:pPr>
            <a:r>
              <a:rPr lang="en-AU" dirty="0" smtClean="0"/>
              <a:t>What are you going to do?</a:t>
            </a:r>
          </a:p>
          <a:p>
            <a:pPr lvl="1" fontAlgn="auto">
              <a:spcAft>
                <a:spcPts val="0"/>
              </a:spcAft>
            </a:pPr>
            <a:r>
              <a:rPr lang="en-AU" dirty="0" smtClean="0"/>
              <a:t>What will you do to effect change in your department/context/program?</a:t>
            </a:r>
          </a:p>
          <a:p>
            <a:pPr lvl="1" fontAlgn="auto">
              <a:spcAft>
                <a:spcPts val="0"/>
              </a:spcAft>
            </a:pPr>
            <a:r>
              <a:rPr lang="en-AU" dirty="0" smtClean="0"/>
              <a:t>How can this project and its resources support your work?</a:t>
            </a:r>
          </a:p>
          <a:p>
            <a:pPr fontAlgn="auto">
              <a:spcAft>
                <a:spcPts val="0"/>
              </a:spcAft>
            </a:pPr>
            <a:endParaRPr lang="en-AU" sz="1000" dirty="0" smtClean="0"/>
          </a:p>
        </p:txBody>
      </p:sp>
    </p:spTree>
    <p:extLst>
      <p:ext uri="{BB962C8B-B14F-4D97-AF65-F5344CB8AC3E}">
        <p14:creationId xmlns:p14="http://schemas.microsoft.com/office/powerpoint/2010/main" val="1652949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t="-36154"/>
          <a:stretch/>
        </p:blipFill>
        <p:spPr>
          <a:xfrm>
            <a:off x="1354747" y="-1574043"/>
            <a:ext cx="6797032" cy="6147315"/>
          </a:xfrm>
          <a:prstGeom prst="plaque">
            <a:avLst/>
          </a:prstGeom>
        </p:spPr>
      </p:pic>
    </p:spTree>
    <p:extLst>
      <p:ext uri="{BB962C8B-B14F-4D97-AF65-F5344CB8AC3E}">
        <p14:creationId xmlns:p14="http://schemas.microsoft.com/office/powerpoint/2010/main" val="14151799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55000" lnSpcReduction="20000"/>
          </a:bodyPr>
          <a:lstStyle/>
          <a:p>
            <a:r>
              <a:rPr lang="en-US" sz="2000" dirty="0" err="1"/>
              <a:t>Boud</a:t>
            </a:r>
            <a:r>
              <a:rPr lang="en-US" sz="2000" dirty="0"/>
              <a:t>, D., &amp; Molloy, E. (2013). Rethinking models of feedback for learning: the challenge of design. Assessment &amp; Evaluation in Higher Education, 38. doi:10.1080/02602938.2012.691462</a:t>
            </a:r>
          </a:p>
          <a:p>
            <a:r>
              <a:rPr lang="en-US" sz="2000" dirty="0" err="1"/>
              <a:t>Boud</a:t>
            </a:r>
            <a:r>
              <a:rPr lang="en-US" sz="2000" dirty="0"/>
              <a:t> D &amp;  Molloy E (Eds.) (2013b) Feedback in Higher and Professional Education . London: Routledge.</a:t>
            </a:r>
          </a:p>
          <a:p>
            <a:r>
              <a:rPr lang="en-US" sz="2000" dirty="0"/>
              <a:t>Dawson, P. (2017). Assessment rubrics: towards clearer and more replicable design, research and practice. Assessment &amp; Evaluation in Higher Education, 42(3), 347-360. doi:10.1080/02602938.2015.1111294</a:t>
            </a:r>
          </a:p>
          <a:p>
            <a:r>
              <a:rPr lang="en-US" sz="2000" dirty="0"/>
              <a:t>Dawson, P., </a:t>
            </a:r>
            <a:r>
              <a:rPr lang="en-US" sz="2000" dirty="0" err="1"/>
              <a:t>Bearman</a:t>
            </a:r>
            <a:r>
              <a:rPr lang="en-US" sz="2000" dirty="0"/>
              <a:t>, M., </a:t>
            </a:r>
            <a:r>
              <a:rPr lang="en-US" sz="2000" dirty="0" err="1"/>
              <a:t>Boud</a:t>
            </a:r>
            <a:r>
              <a:rPr lang="en-US" sz="2000" dirty="0"/>
              <a:t>, D. J., Hall, M., Molloy, E. K., Bennett, S., &amp; </a:t>
            </a:r>
            <a:r>
              <a:rPr lang="en-US" sz="2000" dirty="0" err="1"/>
              <a:t>Joughin</a:t>
            </a:r>
            <a:r>
              <a:rPr lang="en-US" sz="2000" dirty="0"/>
              <a:t>, G. (2013). Assessment might dictate the curriculum, but what dictates assessment?. Teaching and Learning Inquiry: The ISSOTL Journal, 1(1), 107-111.</a:t>
            </a:r>
          </a:p>
          <a:p>
            <a:r>
              <a:rPr lang="en-US" sz="2000" dirty="0" err="1"/>
              <a:t>Ende</a:t>
            </a:r>
            <a:r>
              <a:rPr lang="en-US" sz="2000" dirty="0"/>
              <a:t>, J., </a:t>
            </a:r>
            <a:r>
              <a:rPr lang="en-US" sz="2000" dirty="0" err="1"/>
              <a:t>Pomerantz</a:t>
            </a:r>
            <a:r>
              <a:rPr lang="en-US" sz="2000" dirty="0"/>
              <a:t>, A. &amp; Erickson, F. (1995): Preceptors' strategies for correcting residents in an ambulatory care medicine setting: A qualitative analysis. Academic Medicine 70: </a:t>
            </a:r>
            <a:r>
              <a:rPr lang="en-US" sz="2000" dirty="0" smtClean="0"/>
              <a:t>224-229</a:t>
            </a:r>
            <a:endParaRPr lang="en-US" sz="2000" dirty="0"/>
          </a:p>
          <a:p>
            <a:pPr lvl="0"/>
            <a:r>
              <a:rPr lang="en-US" sz="2000" dirty="0"/>
              <a:t>Hattie, J. (2009). The black box of tertiary assessment: An impending revolution. In L. H. Meyer, S. Davidson, H. Anderson, R. Fletcher, P. M. Johnston, &amp; M. Rees (Eds.), Tertiary Assessment &amp; Higher Education Student Outcomes: Policy, Practice &amp; Research. Wellington, New Zealand: </a:t>
            </a:r>
            <a:r>
              <a:rPr lang="en-US" sz="2000" dirty="0" err="1"/>
              <a:t>Ako</a:t>
            </a:r>
            <a:r>
              <a:rPr lang="en-US" sz="2000" dirty="0"/>
              <a:t> </a:t>
            </a:r>
            <a:r>
              <a:rPr lang="en-US" sz="2000" dirty="0" err="1"/>
              <a:t>Aotearoa</a:t>
            </a:r>
            <a:r>
              <a:rPr lang="en-US" sz="2000" dirty="0"/>
              <a:t>.</a:t>
            </a:r>
          </a:p>
          <a:p>
            <a:r>
              <a:rPr lang="en-US" sz="2000" dirty="0"/>
              <a:t>Johnson  C, Keating  J, </a:t>
            </a:r>
            <a:r>
              <a:rPr lang="en-US" sz="2000" dirty="0" err="1"/>
              <a:t>Boud</a:t>
            </a:r>
            <a:r>
              <a:rPr lang="en-US" sz="2000" dirty="0"/>
              <a:t>  D, Dalton  M, </a:t>
            </a:r>
            <a:r>
              <a:rPr lang="en-US" sz="2000" dirty="0" err="1"/>
              <a:t>Kiegaldie</a:t>
            </a:r>
            <a:r>
              <a:rPr lang="en-US" sz="2000" dirty="0"/>
              <a:t>  D, Hay  M, McGrath  B, McKenzie  W, Nair  K, </a:t>
            </a:r>
            <a:r>
              <a:rPr lang="en-US" sz="2000" dirty="0" err="1"/>
              <a:t>Nestel</a:t>
            </a:r>
            <a:r>
              <a:rPr lang="en-US" sz="2000" dirty="0"/>
              <a:t>  D, Palermo  C, Molloy  E (2016) Identifying educator </a:t>
            </a:r>
            <a:r>
              <a:rPr lang="en-US" sz="2000" dirty="0" err="1"/>
              <a:t>behaviours</a:t>
            </a:r>
            <a:r>
              <a:rPr lang="en-US" sz="2000" dirty="0"/>
              <a:t> for high quality verbal feedback in health professions education: literature review and expert refinement. BMC Medical </a:t>
            </a:r>
            <a:r>
              <a:rPr lang="en-US" sz="2000" dirty="0" err="1"/>
              <a:t>Educationm</a:t>
            </a:r>
            <a:r>
              <a:rPr lang="en-US" sz="2000" dirty="0"/>
              <a:t> DOI: 10.1186/s12909-016-0613-5  URL: </a:t>
            </a:r>
            <a:r>
              <a:rPr lang="en-US" sz="2000" dirty="0">
                <a:hlinkClick r:id="rId2"/>
              </a:rPr>
              <a:t>http://www.biomedcentral.com/1472-6920/16/96. </a:t>
            </a:r>
            <a:endParaRPr lang="en-US" sz="2000" dirty="0"/>
          </a:p>
          <a:p>
            <a:r>
              <a:rPr lang="en-US" sz="2000" dirty="0"/>
              <a:t>Molloy E (2009): Time to Pause: Giving and Receiving Feedback in Clinical Education. Chapter 8 in Clinical Education in the Health Professions, Sydney: Elsevier: p. 128- </a:t>
            </a:r>
            <a:r>
              <a:rPr lang="en-US" sz="2000" dirty="0" smtClean="0"/>
              <a:t>146</a:t>
            </a:r>
            <a:endParaRPr lang="en-US" sz="2000" dirty="0"/>
          </a:p>
        </p:txBody>
      </p:sp>
    </p:spTree>
    <p:extLst>
      <p:ext uri="{BB962C8B-B14F-4D97-AF65-F5344CB8AC3E}">
        <p14:creationId xmlns:p14="http://schemas.microsoft.com/office/powerpoint/2010/main" val="2034501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628650" y="1369219"/>
            <a:ext cx="7931690" cy="3263504"/>
          </a:xfrm>
        </p:spPr>
        <p:txBody>
          <a:bodyPr>
            <a:normAutofit fontScale="47500" lnSpcReduction="20000"/>
          </a:bodyPr>
          <a:lstStyle/>
          <a:p>
            <a:r>
              <a:rPr lang="en-US" sz="2400" dirty="0"/>
              <a:t>Price, M., Carroll, J., O'Donovan, B., &amp; Rust, C. (2011). If I was going there I wouldn't start from here: a critical commentary on current assessment practice. Assessment &amp; Evaluation in Higher Education, 36(4), 479-492. </a:t>
            </a:r>
            <a:r>
              <a:rPr lang="en-US" sz="2400" dirty="0" err="1"/>
              <a:t>doi</a:t>
            </a:r>
            <a:r>
              <a:rPr lang="en-US" sz="2400" dirty="0"/>
              <a:t>: 10.1080/02602930903512883</a:t>
            </a:r>
          </a:p>
          <a:p>
            <a:r>
              <a:rPr lang="en-US" sz="2400" dirty="0" smtClean="0"/>
              <a:t>Sadler</a:t>
            </a:r>
            <a:r>
              <a:rPr lang="en-US" sz="2400" dirty="0"/>
              <a:t>, D. R. (2013). Assuring academic achievement standards: from moderation to calibration. Assessment in Education: Principles, Policy &amp; Practice, 20(1), 5-19. doi:10.1080/0969594X.2012.714742</a:t>
            </a:r>
          </a:p>
          <a:p>
            <a:r>
              <a:rPr lang="en-US" sz="2400" dirty="0"/>
              <a:t>Tai, J. H.-M., Canny, B. J., Haines, T. P., &amp; Molloy, E. K. (2016). The role of peer-assisted learning in building evaluative judgement: opportunities in clinical medical education. Advances in Health Sciences Education, 21(3), 659-676. doi:10.1007/s10459-015-9659-0</a:t>
            </a:r>
          </a:p>
          <a:p>
            <a:r>
              <a:rPr lang="en-US" sz="2400" dirty="0"/>
              <a:t>Watling, C., </a:t>
            </a:r>
            <a:r>
              <a:rPr lang="en-US" sz="2400" dirty="0" err="1"/>
              <a:t>Driessen</a:t>
            </a:r>
            <a:r>
              <a:rPr lang="en-US" sz="2400" dirty="0"/>
              <a:t>, E., van der </a:t>
            </a:r>
            <a:r>
              <a:rPr lang="en-US" sz="2400" dirty="0" err="1"/>
              <a:t>Vleuten</a:t>
            </a:r>
            <a:r>
              <a:rPr lang="en-US" sz="2400" dirty="0"/>
              <a:t>, C. P. M., Vanstone, M., &amp; Lingard, L. (2012). Understanding responses to feedback: the potential and limitations of regulatory focus theory. Medical Education, 46(6), 593-603. doi:10.1111/j.1365-2923.2012.04209.x</a:t>
            </a:r>
          </a:p>
          <a:p>
            <a:r>
              <a:rPr lang="en-US" sz="2400" dirty="0" err="1"/>
              <a:t>Winstone</a:t>
            </a:r>
            <a:r>
              <a:rPr lang="en-US" sz="2400" dirty="0"/>
              <a:t>, N. E., Nash, R. A., Parker, M., &amp; Rowntree, J. (2017). Supporting Learners' Agentic Engagement With Feedback: A Systematic Review and a Taxonomy of </a:t>
            </a:r>
            <a:r>
              <a:rPr lang="en-US" sz="2400" dirty="0" err="1"/>
              <a:t>Recipience</a:t>
            </a:r>
            <a:r>
              <a:rPr lang="en-US" sz="2400" dirty="0"/>
              <a:t> Processes. Educational Psychologist, 52(1), 17-37. doi:10.1080/00461520.2016.1207538</a:t>
            </a:r>
          </a:p>
          <a:p>
            <a:r>
              <a:rPr lang="en-US" sz="2400" dirty="0" err="1"/>
              <a:t>Winstone</a:t>
            </a:r>
            <a:r>
              <a:rPr lang="en-US" sz="2400" dirty="0"/>
              <a:t>, N. E., Nash, R. A., Rowntree, J., &amp; Menezes, R. (2016). What do students want most from written feedback information? Distinguishing necessities from luxuries using a budgeting methodology. Assessment &amp; Evaluation in Higher Education, 41(8), 1237-1253. doi:10.1080/02602938.2015.1075956</a:t>
            </a:r>
          </a:p>
          <a:p>
            <a:endParaRPr lang="en-US" dirty="0"/>
          </a:p>
          <a:p>
            <a:endParaRPr lang="en-US" dirty="0" smtClean="0"/>
          </a:p>
          <a:p>
            <a:endParaRPr lang="en-US" dirty="0"/>
          </a:p>
          <a:p>
            <a:r>
              <a:rPr lang="en-US" dirty="0" smtClean="0"/>
              <a:t>Illustrations </a:t>
            </a:r>
            <a:r>
              <a:rPr lang="en-US" dirty="0"/>
              <a:t>by Simon Kneebone for the </a:t>
            </a:r>
            <a:r>
              <a:rPr lang="en-US" dirty="0">
                <a:hlinkClick r:id="rId2"/>
              </a:rPr>
              <a:t>Feedback for Learning OLT </a:t>
            </a:r>
            <a:r>
              <a:rPr lang="en-US" dirty="0" smtClean="0">
                <a:hlinkClick r:id="rId2"/>
              </a:rPr>
              <a:t>Project</a:t>
            </a:r>
            <a:r>
              <a:rPr lang="en-US" dirty="0" smtClean="0"/>
              <a:t> (</a:t>
            </a:r>
            <a:r>
              <a:rPr lang="en-AU" dirty="0"/>
              <a:t>CC </a:t>
            </a:r>
            <a:r>
              <a:rPr lang="en-AU" dirty="0" smtClean="0"/>
              <a:t>BY-SA 4.0)</a:t>
            </a:r>
            <a:endParaRPr lang="en-US" dirty="0"/>
          </a:p>
          <a:p>
            <a:endParaRPr lang="en-US" dirty="0"/>
          </a:p>
        </p:txBody>
      </p:sp>
    </p:spTree>
    <p:extLst>
      <p:ext uri="{BB962C8B-B14F-4D97-AF65-F5344CB8AC3E}">
        <p14:creationId xmlns:p14="http://schemas.microsoft.com/office/powerpoint/2010/main" val="118279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10" y="273844"/>
            <a:ext cx="7886700" cy="994172"/>
          </a:xfrm>
        </p:spPr>
        <p:txBody>
          <a:bodyPr/>
          <a:lstStyle/>
          <a:p>
            <a:r>
              <a:rPr lang="en-US" dirty="0" smtClean="0"/>
              <a:t>Contacts</a:t>
            </a:r>
            <a:endParaRPr lang="en-US" dirty="0"/>
          </a:p>
        </p:txBody>
      </p:sp>
      <p:sp>
        <p:nvSpPr>
          <p:cNvPr id="3" name="Content Placeholder 2"/>
          <p:cNvSpPr>
            <a:spLocks noGrp="1"/>
          </p:cNvSpPr>
          <p:nvPr>
            <p:ph idx="1"/>
          </p:nvPr>
        </p:nvSpPr>
        <p:spPr>
          <a:xfrm>
            <a:off x="628650" y="1369219"/>
            <a:ext cx="7886700" cy="3176148"/>
          </a:xfrm>
        </p:spPr>
        <p:txBody>
          <a:bodyPr>
            <a:normAutofit/>
          </a:bodyPr>
          <a:lstStyle/>
          <a:p>
            <a:pPr marL="0" lvl="0" indent="0" defTabSz="914400">
              <a:lnSpc>
                <a:spcPct val="100000"/>
              </a:lnSpc>
              <a:spcBef>
                <a:spcPts val="0"/>
              </a:spcBef>
              <a:buNone/>
              <a:defRPr/>
            </a:pPr>
            <a:r>
              <a:rPr lang="en-US" dirty="0" smtClean="0"/>
              <a:t>Project contact page: </a:t>
            </a:r>
            <a:r>
              <a:rPr lang="en-US" dirty="0" smtClean="0">
                <a:hlinkClick r:id="rId3" action="ppaction://hlinkfile"/>
              </a:rPr>
              <a:t>feedbackforlearning.org/feedback/contact</a:t>
            </a:r>
            <a:r>
              <a:rPr lang="en-US" dirty="0">
                <a:hlinkClick r:id="rId3" action="ppaction://hlinkfile"/>
              </a:rPr>
              <a:t>/ </a:t>
            </a: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342900" lvl="1" indent="0" defTabSz="914400">
              <a:lnSpc>
                <a:spcPct val="100000"/>
              </a:lnSpc>
              <a:spcBef>
                <a:spcPts val="0"/>
              </a:spcBef>
              <a:buNone/>
              <a:defRPr/>
            </a:pPr>
            <a:r>
              <a:rPr lang="en-US" dirty="0">
                <a:hlinkClick r:id="rId4"/>
              </a:rPr>
              <a:t>m</a:t>
            </a:r>
            <a:r>
              <a:rPr lang="en-US" dirty="0" smtClean="0">
                <a:hlinkClick r:id="rId4"/>
              </a:rPr>
              <a:t>ichael.henderson@monash.edu</a:t>
            </a:r>
            <a:endParaRPr lang="en-US" dirty="0"/>
          </a:p>
          <a:p>
            <a:pPr marL="342900" lvl="1" indent="0" defTabSz="914400">
              <a:lnSpc>
                <a:spcPct val="100000"/>
              </a:lnSpc>
              <a:spcBef>
                <a:spcPts val="0"/>
              </a:spcBef>
              <a:buFontTx/>
              <a:buNone/>
              <a:defRPr/>
            </a:pPr>
            <a:r>
              <a:rPr lang="en-US" dirty="0">
                <a:hlinkClick r:id="rId5"/>
              </a:rPr>
              <a:t>m</a:t>
            </a:r>
            <a:r>
              <a:rPr lang="en-US" dirty="0" smtClean="0">
                <a:hlinkClick r:id="rId5"/>
              </a:rPr>
              <a:t>ichael.phillips@monash.edu</a:t>
            </a:r>
            <a:endParaRPr lang="en-US" dirty="0" smtClean="0"/>
          </a:p>
          <a:p>
            <a:pPr marL="342900" lvl="1" indent="0" defTabSz="914400">
              <a:lnSpc>
                <a:spcPct val="100000"/>
              </a:lnSpc>
              <a:spcBef>
                <a:spcPts val="0"/>
              </a:spcBef>
              <a:buNone/>
              <a:defRPr/>
            </a:pPr>
            <a:r>
              <a:rPr lang="en-US" dirty="0" smtClean="0">
                <a:hlinkClick r:id="rId6"/>
              </a:rPr>
              <a:t>tracii.ryan@monash.edu</a:t>
            </a:r>
            <a:endParaRPr lang="en-US" dirty="0"/>
          </a:p>
          <a:p>
            <a:pPr marL="342900" lvl="1" indent="0" defTabSz="914400">
              <a:lnSpc>
                <a:spcPct val="100000"/>
              </a:lnSpc>
              <a:spcBef>
                <a:spcPts val="0"/>
              </a:spcBef>
              <a:buFontTx/>
              <a:buNone/>
              <a:defRPr/>
            </a:pPr>
            <a:r>
              <a:rPr lang="en-US" dirty="0">
                <a:hlinkClick r:id="rId7"/>
              </a:rPr>
              <a:t>e</a:t>
            </a:r>
            <a:r>
              <a:rPr lang="en-US" dirty="0" smtClean="0">
                <a:hlinkClick r:id="rId7"/>
              </a:rPr>
              <a:t>lizabeth.molloy@unimelb.edu.au</a:t>
            </a:r>
            <a:endParaRPr lang="en-US" dirty="0" smtClean="0"/>
          </a:p>
          <a:p>
            <a:pPr marL="342900" lvl="1" indent="0" defTabSz="914400">
              <a:lnSpc>
                <a:spcPct val="100000"/>
              </a:lnSpc>
              <a:spcBef>
                <a:spcPts val="0"/>
              </a:spcBef>
              <a:buFontTx/>
              <a:buNone/>
              <a:defRPr/>
            </a:pPr>
            <a:r>
              <a:rPr lang="en-US" dirty="0" smtClean="0">
                <a:hlinkClick r:id="rId8"/>
              </a:rPr>
              <a:t>david.boud@deakin.edu.au</a:t>
            </a:r>
            <a:endParaRPr lang="en-US" dirty="0" smtClean="0"/>
          </a:p>
          <a:p>
            <a:pPr marL="342900" lvl="1" indent="0" defTabSz="914400">
              <a:lnSpc>
                <a:spcPct val="100000"/>
              </a:lnSpc>
              <a:spcBef>
                <a:spcPts val="0"/>
              </a:spcBef>
              <a:buNone/>
              <a:defRPr/>
            </a:pPr>
            <a:r>
              <a:rPr lang="en-US" dirty="0" smtClean="0">
                <a:hlinkClick r:id="rId9"/>
              </a:rPr>
              <a:t>p.dawson@deakin.edu.au</a:t>
            </a:r>
            <a:endParaRPr lang="en-US" dirty="0" smtClean="0"/>
          </a:p>
          <a:p>
            <a:pPr marL="342900" lvl="1" indent="0" defTabSz="914400">
              <a:lnSpc>
                <a:spcPct val="100000"/>
              </a:lnSpc>
              <a:spcBef>
                <a:spcPts val="0"/>
              </a:spcBef>
              <a:buNone/>
              <a:defRPr/>
            </a:pPr>
            <a:r>
              <a:rPr lang="en-US" dirty="0" smtClean="0">
                <a:hlinkClick r:id="rId10"/>
              </a:rPr>
              <a:t>p.mahoney@deakin.edu.au</a:t>
            </a:r>
            <a:endParaRPr lang="en-US" dirty="0" smtClean="0"/>
          </a:p>
          <a:p>
            <a:pPr marL="342900" lvl="1" indent="0" defTabSz="914400">
              <a:lnSpc>
                <a:spcPct val="100000"/>
              </a:lnSpc>
              <a:spcBef>
                <a:spcPts val="0"/>
              </a:spcBef>
              <a:buNone/>
              <a:defRPr/>
            </a:pPr>
            <a:r>
              <a:rPr lang="en-US" dirty="0" smtClean="0">
                <a:hlinkClick r:id="rId11"/>
              </a:rPr>
              <a:t>dcarless@hku.hk</a:t>
            </a:r>
            <a:endParaRPr lang="en-US" dirty="0" smtClean="0"/>
          </a:p>
          <a:p>
            <a:pPr marL="0" lvl="0" indent="0" defTabSz="914400">
              <a:lnSpc>
                <a:spcPct val="100000"/>
              </a:lnSpc>
              <a:spcBef>
                <a:spcPts val="0"/>
              </a:spcBef>
              <a:buNone/>
              <a:defRPr/>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986512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quot;/&gt;&lt;property id=&quot;20307&quot; value=&quot;430&quot;/&gt;&lt;/object&gt;&lt;object type=&quot;3&quot; unique_id=&quot;10004&quot;&gt;&lt;property id=&quot;20148&quot; value=&quot;5&quot;/&gt;&lt;property id=&quot;20300&quot; value=&quot;Slide 2 - &amp;quot;Today &amp;quot;&quot;/&gt;&lt;property id=&quot;20307&quot; value=&quot;472&quot;/&gt;&lt;/object&gt;&lt;object type=&quot;3&quot; unique_id=&quot;10005&quot;&gt;&lt;property id=&quot;20148&quot; value=&quot;5&quot;/&gt;&lt;property id=&quot;20300&quot; value=&quot;Slide 3 - &amp;quot;Team&amp;quot;&quot;/&gt;&lt;property id=&quot;20307&quot; value=&quot;469&quot;/&gt;&lt;/object&gt;&lt;object type=&quot;3&quot; unique_id=&quot;10006&quot;&gt;&lt;property id=&quot;20148&quot; value=&quot;5&quot;/&gt;&lt;property id=&quot;20300&quot; value=&quot;Slide 4 - &amp;quot;The project: “Feedback for Learning: Closing the Assessment Loop”&amp;quot;&quot;/&gt;&lt;property id=&quot;20307&quot; value=&quot;470&quot;/&gt;&lt;/object&gt;&lt;object type=&quot;3&quot; unique_id=&quot;10007&quot;&gt;&lt;property id=&quot;20148&quot; value=&quot;5&quot;/&gt;&lt;property id=&quot;20300&quot; value=&quot;Slide 5 - &amp;quot;The project: “Feedback for Learning: Closing the Assessment Loop”&amp;quot;&quot;/&gt;&lt;property id=&quot;20307&quot; value=&quot;512&quot;/&gt;&lt;/object&gt;&lt;object type=&quot;3&quot; unique_id=&quot;10008&quot;&gt;&lt;property id=&quot;20148&quot; value=&quot;5&quot;/&gt;&lt;property id=&quot;20300&quot; value=&quot;Slide 6 - &amp;quot;The problem with feedback&amp;quot;&quot;/&gt;&lt;property id=&quot;20307&quot; value=&quot;473&quot;/&gt;&lt;/object&gt;&lt;object type=&quot;3&quot; unique_id=&quot;10009&quot;&gt;&lt;property id=&quot;20148&quot; value=&quot;5&quot;/&gt;&lt;property id=&quot;20300&quot; value=&quot;Slide 7 - &amp;quot;It can be an emotional business&amp;quot;&quot;/&gt;&lt;property id=&quot;20307&quot; value=&quot;475&quot;/&gt;&lt;/object&gt;&lt;object type=&quot;3&quot; unique_id=&quot;10010&quot;&gt;&lt;property id=&quot;20148&quot; value=&quot;5&quot;/&gt;&lt;property id=&quot;20300&quot; value=&quot;Slide 8 - &amp;quot;It can be an emotional business&amp;quot;&quot;/&gt;&lt;property id=&quot;20307&quot; value=&quot;474&quot;/&gt;&lt;/object&gt;&lt;object type=&quot;3&quot; unique_id=&quot;10011&quot;&gt;&lt;property id=&quot;20148&quot; value=&quot;5&quot;/&gt;&lt;property id=&quot;20300&quot; value=&quot;Slide 9 - &amp;quot; Feedback typically underpins the most powerful influences on learning  &amp;quot;&quot;/&gt;&lt;property id=&quot;20307&quot; value=&quot;481&quot;/&gt;&lt;/object&gt;&lt;object type=&quot;3&quot; unique_id=&quot;10013&quot;&gt;&lt;property id=&quot;20148&quot; value=&quot;5&quot;/&gt;&lt;property id=&quot;20300&quot; value=&quot;Slide 10 - &amp;quot;Our definition of effective feedback&amp;quot;&quot;/&gt;&lt;property id=&quot;20307&quot; value=&quot;478&quot;/&gt;&lt;/object&gt;&lt;object type=&quot;3&quot; unique_id=&quot;10014&quot;&gt;&lt;property id=&quot;20148&quot; value=&quot;5&quot;/&gt;&lt;property id=&quot;20300&quot; value=&quot;Slide 11 - &amp;quot;This is not feedback&amp;quot;&quot;/&gt;&lt;property id=&quot;20307&quot; value=&quot;479&quot;/&gt;&lt;/object&gt;&lt;object type=&quot;3&quot; unique_id=&quot;10015&quot;&gt;&lt;property id=&quot;20148&quot; value=&quot;5&quot;/&gt;&lt;property id=&quot;20300&quot; value=&quot;Slide 12&quot;/&gt;&lt;property id=&quot;20307&quot; value=&quot;485&quot;/&gt;&lt;/object&gt;&lt;object type=&quot;3&quot; unique_id=&quot;10016&quot;&gt;&lt;property id=&quot;20148&quot; value=&quot;5&quot;/&gt;&lt;property id=&quot;20300&quot; value=&quot;Slide 13&quot;/&gt;&lt;property id=&quot;20307&quot; value=&quot;486&quot;/&gt;&lt;/object&gt;&lt;object type=&quot;3&quot; unique_id=&quot;10017&quot;&gt;&lt;property id=&quot;20148&quot; value=&quot;5&quot;/&gt;&lt;property id=&quot;20300&quot; value=&quot;Slide 14&quot;/&gt;&lt;property id=&quot;20307&quot; value=&quot;434&quot;/&gt;&lt;/object&gt;&lt;object type=&quot;3&quot; unique_id=&quot;10018&quot;&gt;&lt;property id=&quot;20148&quot; value=&quot;5&quot;/&gt;&lt;property id=&quot;20300&quot; value=&quot;Slide 15&quot;/&gt;&lt;property id=&quot;20307&quot; value=&quot;483&quot;/&gt;&lt;/object&gt;&lt;object type=&quot;3&quot; unique_id=&quot;10019&quot;&gt;&lt;property id=&quot;20148&quot; value=&quot;5&quot;/&gt;&lt;property id=&quot;20300&quot; value=&quot;Slide 17 - &amp;quot;A key challenge: process (Comments are not enough)&amp;quot;&quot;/&gt;&lt;property id=&quot;20307&quot; value=&quot;487&quot;/&gt;&lt;/object&gt;&lt;object type=&quot;3&quot; unique_id=&quot;10020&quot;&gt;&lt;property id=&quot;20148&quot; value=&quot;5&quot;/&gt;&lt;property id=&quot;20300&quot; value=&quot;Slide 18 - &amp;quot;Process: It needs to have an effect for learners to engage&amp;quot;&quot;/&gt;&lt;property id=&quot;20307&quot; value=&quot;537&quot;/&gt;&lt;/object&gt;&lt;object type=&quot;3&quot; unique_id=&quot;10021&quot;&gt;&lt;property id=&quot;20148&quot; value=&quot;5&quot;/&gt;&lt;property id=&quot;20300&quot; value=&quot;Slide 19 - &amp;quot;Evolution of feedback designs: Mark 0&amp;quot;&quot;/&gt;&lt;property id=&quot;20307&quot; value=&quot;446&quot;/&gt;&lt;/object&gt;&lt;object type=&quot;3&quot; unique_id=&quot;10022&quot;&gt;&lt;property id=&quot;20148&quot; value=&quot;5&quot;/&gt;&lt;property id=&quot;20300&quot; value=&quot;Slide 20&quot;/&gt;&lt;property id=&quot;20307&quot; value=&quot;447&quot;/&gt;&lt;/object&gt;&lt;object type=&quot;3&quot; unique_id=&quot;10023&quot;&gt;&lt;property id=&quot;20148&quot; value=&quot;5&quot;/&gt;&lt;property id=&quot;20300&quot; value=&quot;Slide 21 - &amp;quot;Feedback Mark 1: looking for effect &amp;quot;&quot;/&gt;&lt;property id=&quot;20307&quot; value=&quot;534&quot;/&gt;&lt;/object&gt;&lt;object type=&quot;3&quot; unique_id=&quot;10024&quot;&gt;&lt;property id=&quot;20148&quot; value=&quot;5&quot;/&gt;&lt;property id=&quot;20300&quot; value=&quot;Slide 22 - &amp;quot;Feedback Mark 1: iterative task design&amp;quot;&quot;/&gt;&lt;property id=&quot;20307&quot; value=&quot;493&quot;/&gt;&lt;/object&gt;&lt;object type=&quot;3&quot; unique_id=&quot;10025&quot;&gt;&lt;property id=&quot;20148&quot; value=&quot;5&quot;/&gt;&lt;property id=&quot;20300&quot; value=&quot;Slide 23 - &amp;quot;Evolution of feedback designs: Mark 2&amp;quot;&quot;/&gt;&lt;property id=&quot;20307&quot; value=&quot;448&quot;/&gt;&lt;/object&gt;&lt;object type=&quot;3&quot; unique_id=&quot;10026&quot;&gt;&lt;property id=&quot;20148&quot; value=&quot;5&quot;/&gt;&lt;property id=&quot;20300&quot; value=&quot;Slide 24&quot;/&gt;&lt;property id=&quot;20307&quot; value=&quot;491&quot;/&gt;&lt;/object&gt;&lt;object type=&quot;3&quot; unique_id=&quot;10027&quot;&gt;&lt;property id=&quot;20148&quot; value=&quot;5&quot;/&gt;&lt;property id=&quot;20300&quot; value=&quot;Slide 25 - &amp;quot;Summary of messages from the literature&amp;quot;&quot;/&gt;&lt;property id=&quot;20307&quot; value=&quot;457&quot;/&gt;&lt;/object&gt;&lt;object type=&quot;3&quot; unique_id=&quot;10032&quot;&gt;&lt;property id=&quot;20148&quot; value=&quot;5&quot;/&gt;&lt;property id=&quot;20300&quot; value=&quot;Slide 27 - &amp;quot;Cases of effective feedback&amp;quot;&quot;/&gt;&lt;property id=&quot;20307&quot; value=&quot;518&quot;/&gt;&lt;/object&gt;&lt;object type=&quot;3&quot; unique_id=&quot;10034&quot;&gt;&lt;property id=&quot;20148&quot; value=&quot;5&quot;/&gt;&lt;property id=&quot;20300&quot; value=&quot;Slide 30 - &amp;quot;Framework: What enables successful feedback?&amp;quot;&quot;/&gt;&lt;property id=&quot;20307&quot; value=&quot;519&quot;/&gt;&lt;/object&gt;&lt;object type=&quot;3&quot; unique_id=&quot;10037&quot;&gt;&lt;property id=&quot;20148&quot; value=&quot;5&quot;/&gt;&lt;property id=&quot;20300&quot; value=&quot;Slide 32&quot;/&gt;&lt;property id=&quot;20307&quot; value=&quot;514&quot;/&gt;&lt;/object&gt;&lt;object type=&quot;3&quot; unique_id=&quot;10040&quot;&gt;&lt;property id=&quot;20148&quot; value=&quot;5&quot;/&gt;&lt;property id=&quot;20300&quot; value=&quot;Slide 37 - &amp;quot;Taking a closer look&amp;quot;&quot;/&gt;&lt;property id=&quot;20307&quot; value=&quot;535&quot;/&gt;&lt;/object&gt;&lt;object type=&quot;3&quot; unique_id=&quot;10042&quot;&gt;&lt;property id=&quot;20148&quot; value=&quot;5&quot;/&gt;&lt;property id=&quot;20300&quot; value=&quot;Slide 39 - &amp;quot;Summary: closing the loop&amp;quot;&quot;/&gt;&lt;property id=&quot;20307&quot; value=&quot;507&quot;/&gt;&lt;/object&gt;&lt;object type=&quot;3&quot; unique_id=&quot;10043&quot;&gt;&lt;property id=&quot;20148&quot; value=&quot;5&quot;/&gt;&lt;property id=&quot;20300&quot; value=&quot;Slide 40&quot;/&gt;&lt;property id=&quot;20307&quot; value=&quot;508&quot;/&gt;&lt;/object&gt;&lt;object type=&quot;3&quot; unique_id=&quot;10044&quot;&gt;&lt;property id=&quot;20148&quot; value=&quot;5&quot;/&gt;&lt;property id=&quot;20300&quot; value=&quot;Slide 41 - &amp;quot;References&amp;quot;&quot;/&gt;&lt;property id=&quot;20307&quot; value=&quot;459&quot;/&gt;&lt;/object&gt;&lt;object type=&quot;3&quot; unique_id=&quot;10045&quot;&gt;&lt;property id=&quot;20148&quot; value=&quot;5&quot;/&gt;&lt;property id=&quot;20300&quot; value=&quot;Slide 42 - &amp;quot;References&amp;quot;&quot;/&gt;&lt;property id=&quot;20307&quot; value=&quot;530&quot;/&gt;&lt;/object&gt;&lt;object type=&quot;3&quot; unique_id=&quot;10046&quot;&gt;&lt;property id=&quot;20148&quot; value=&quot;5&quot;/&gt;&lt;property id=&quot;20300&quot; value=&quot;Slide 43 - &amp;quot;Contacts&amp;quot;&quot;/&gt;&lt;property id=&quot;20307&quot; value=&quot;498&quot;/&gt;&lt;/object&gt;&lt;object type=&quot;3&quot; unique_id=&quot;10275&quot;&gt;&lt;property id=&quot;20148&quot; value=&quot;5&quot;/&gt;&lt;property id=&quot;20300&quot; value=&quot;Slide 29 - &amp;quot;Case study 2 – Personalised feedback at scale&amp;quot;&quot;/&gt;&lt;property id=&quot;20307&quot; value=&quot;539&quot;/&gt;&lt;/object&gt;&lt;object type=&quot;3&quot; unique_id=&quot;10276&quot;&gt;&lt;property id=&quot;20148&quot; value=&quot;5&quot;/&gt;&lt;property id=&quot;20300&quot; value=&quot;Slide 31 - &amp;quot;Framework: What enables successful feedback?&amp;quot;&quot;/&gt;&lt;property id=&quot;20307&quot; value=&quot;540&quot;/&gt;&lt;/object&gt;&lt;object type=&quot;3&quot; unique_id=&quot;10278&quot;&gt;&lt;property id=&quot;20148&quot; value=&quot;5&quot;/&gt;&lt;property id=&quot;20300&quot; value=&quot;Slide 16&quot;/&gt;&lt;property id=&quot;20307&quot; value=&quot;541&quot;/&gt;&lt;/object&gt;&lt;object type=&quot;3&quot; unique_id=&quot;10279&quot;&gt;&lt;property id=&quot;20148&quot; value=&quot;5&quot;/&gt;&lt;property id=&quot;20300&quot; value=&quot;Slide 28 - &amp;quot;Cases of effective feedback&amp;quot;&quot;/&gt;&lt;property id=&quot;20307&quot; value=&quot;542&quot;/&gt;&lt;/object&gt;&lt;object type=&quot;3&quot; unique_id=&quot;10280&quot;&gt;&lt;property id=&quot;20148&quot; value=&quot;5&quot;/&gt;&lt;property id=&quot;20300&quot; value=&quot;Slide 33&quot;/&gt;&lt;property id=&quot;20307&quot; value=&quot;545&quot;/&gt;&lt;/object&gt;&lt;object type=&quot;3&quot; unique_id=&quot;10281&quot;&gt;&lt;property id=&quot;20148&quot; value=&quot;5&quot;/&gt;&lt;property id=&quot;20300&quot; value=&quot;Slide 34&quot;/&gt;&lt;property id=&quot;20307&quot; value=&quot;546&quot;/&gt;&lt;/object&gt;&lt;object type=&quot;3&quot; unique_id=&quot;10282&quot;&gt;&lt;property id=&quot;20148&quot; value=&quot;5&quot;/&gt;&lt;property id=&quot;20300&quot; value=&quot;Slide 35&quot;/&gt;&lt;property id=&quot;20307&quot; value=&quot;547&quot;/&gt;&lt;/object&gt;&lt;object type=&quot;3&quot; unique_id=&quot;10283&quot;&gt;&lt;property id=&quot;20148&quot; value=&quot;5&quot;/&gt;&lt;property id=&quot;20300&quot; value=&quot;Slide 36&quot;/&gt;&lt;property id=&quot;20307&quot; value=&quot;544&quot;/&gt;&lt;/object&gt;&lt;object type=&quot;3&quot; unique_id=&quot;10284&quot;&gt;&lt;property id=&quot;20148&quot; value=&quot;5&quot;/&gt;&lt;property id=&quot;20300&quot; value=&quot;Slide 38&quot;/&gt;&lt;property id=&quot;20307&quot; value=&quot;548&quot;/&gt;&lt;/object&gt;&lt;object type=&quot;3&quot; unique_id=&quot;22823&quot;&gt;&lt;property id=&quot;20148&quot; value=&quot;5&quot;/&gt;&lt;property id=&quot;20300&quot; value=&quot;Slide 26&quot;/&gt;&lt;property id=&quot;20307&quot; value=&quot;549&quot;/&gt;&lt;/object&gt;&lt;/object&gt;&lt;object type=&quot;8&quot; unique_id=&quot;10092&quo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CRADLE.potx</Template>
  <TotalTime>21440</TotalTime>
  <Words>4043</Words>
  <Application>Microsoft Office PowerPoint</Application>
  <PresentationFormat>On-screen Show (16:9)</PresentationFormat>
  <Paragraphs>443</Paragraphs>
  <Slides>42</Slides>
  <Notes>38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Helvetica Neue</vt:lpstr>
      <vt:lpstr>ＭＳ Ｐゴシック</vt:lpstr>
      <vt:lpstr>Arial</vt:lpstr>
      <vt:lpstr>Calibri</vt:lpstr>
      <vt:lpstr>Calibri Light</vt:lpstr>
      <vt:lpstr>Tahoma</vt:lpstr>
      <vt:lpstr>Office Theme</vt:lpstr>
      <vt:lpstr>PowerPoint Presentation</vt:lpstr>
      <vt:lpstr>Today </vt:lpstr>
      <vt:lpstr>Team</vt:lpstr>
      <vt:lpstr>The project: “Feedback for Learning: Closing the Assessment Loop”</vt:lpstr>
      <vt:lpstr>The project: “Feedback for Learning: Closing the Assessment Loop”</vt:lpstr>
      <vt:lpstr>The problem with feedback</vt:lpstr>
      <vt:lpstr>It can be an emotional business</vt:lpstr>
      <vt:lpstr>It can be an emotional business</vt:lpstr>
      <vt:lpstr> Feedback typically underpins the most powerful influences on learning  </vt:lpstr>
      <vt:lpstr>Our definition of effective feedback</vt:lpstr>
      <vt:lpstr>This is not feedback</vt:lpstr>
      <vt:lpstr>PowerPoint Presentation</vt:lpstr>
      <vt:lpstr>PowerPoint Presentation</vt:lpstr>
      <vt:lpstr>PowerPoint Presentation</vt:lpstr>
      <vt:lpstr>PowerPoint Presentation</vt:lpstr>
      <vt:lpstr>PowerPoint Presentation</vt:lpstr>
      <vt:lpstr>A key challenge: process (Comments are not enough)</vt:lpstr>
      <vt:lpstr>Process: It needs to have an effect for learners to engage</vt:lpstr>
      <vt:lpstr>Evolution of feedback designs: Mark 0</vt:lpstr>
      <vt:lpstr>PowerPoint Presentation</vt:lpstr>
      <vt:lpstr>Feedback Mark 1: looking for effect </vt:lpstr>
      <vt:lpstr>Feedback Mark 1: iterative task design</vt:lpstr>
      <vt:lpstr>Evolution of feedback designs: Mark 2</vt:lpstr>
      <vt:lpstr>PowerPoint Presentation</vt:lpstr>
      <vt:lpstr>Summary of messages from the literature</vt:lpstr>
      <vt:lpstr>PowerPoint Presentation</vt:lpstr>
      <vt:lpstr>Cases of effective feedback</vt:lpstr>
      <vt:lpstr>Cases of effective feedback</vt:lpstr>
      <vt:lpstr>Case study 2 – Personalised feedback at scale</vt:lpstr>
      <vt:lpstr>Framework: What enables successful feedback?</vt:lpstr>
      <vt:lpstr>Framework: What enables successful feedback?</vt:lpstr>
      <vt:lpstr>PowerPoint Presentation</vt:lpstr>
      <vt:lpstr>PowerPoint Presentation</vt:lpstr>
      <vt:lpstr>PowerPoint Presentation</vt:lpstr>
      <vt:lpstr>PowerPoint Presentation</vt:lpstr>
      <vt:lpstr>Taking a closer look</vt:lpstr>
      <vt:lpstr>PowerPoint Presentation</vt:lpstr>
      <vt:lpstr>Summary: closing the loop</vt:lpstr>
      <vt:lpstr>PowerPoint Presentation</vt:lpstr>
      <vt:lpstr>References</vt:lpstr>
      <vt:lpstr>References</vt:lpstr>
      <vt:lpstr>Contacts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Phillip Dawson</dc:creator>
  <cp:lastModifiedBy>Tracii Ryan</cp:lastModifiedBy>
  <cp:revision>367</cp:revision>
  <cp:lastPrinted>2017-09-25T23:25:43Z</cp:lastPrinted>
  <dcterms:created xsi:type="dcterms:W3CDTF">2015-04-28T04:39:11Z</dcterms:created>
  <dcterms:modified xsi:type="dcterms:W3CDTF">2017-12-01T00:54:50Z</dcterms:modified>
</cp:coreProperties>
</file>